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2"/>
  </p:sldMasterIdLst>
  <p:notesMasterIdLst>
    <p:notesMasterId r:id="rId25"/>
  </p:notesMasterIdLst>
  <p:handoutMasterIdLst>
    <p:handoutMasterId r:id="rId26"/>
  </p:handoutMasterIdLst>
  <p:sldIdLst>
    <p:sldId id="275" r:id="rId3"/>
    <p:sldId id="277" r:id="rId4"/>
    <p:sldId id="278" r:id="rId5"/>
    <p:sldId id="294" r:id="rId6"/>
    <p:sldId id="295" r:id="rId7"/>
    <p:sldId id="296" r:id="rId8"/>
    <p:sldId id="283" r:id="rId9"/>
    <p:sldId id="308" r:id="rId10"/>
    <p:sldId id="287" r:id="rId11"/>
    <p:sldId id="297" r:id="rId12"/>
    <p:sldId id="282" r:id="rId13"/>
    <p:sldId id="284" r:id="rId14"/>
    <p:sldId id="302" r:id="rId15"/>
    <p:sldId id="286" r:id="rId16"/>
    <p:sldId id="300" r:id="rId17"/>
    <p:sldId id="280" r:id="rId18"/>
    <p:sldId id="304" r:id="rId19"/>
    <p:sldId id="305" r:id="rId20"/>
    <p:sldId id="290" r:id="rId21"/>
    <p:sldId id="301" r:id="rId22"/>
    <p:sldId id="293" r:id="rId23"/>
    <p:sldId id="306" r:id="rId24"/>
  </p:sldIdLst>
  <p:sldSz cx="12192000" cy="6858000"/>
  <p:notesSz cx="5143500" cy="9144000"/>
  <p:embeddedFontLst>
    <p:embeddedFont>
      <p:font typeface="Alibaba PuHuiTi Heavy" panose="00020600040101010101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elvetica" panose="020B0604020202020204" pitchFamily="34" charset="0"/>
      <p:regular r:id="rId32"/>
      <p:bold r:id="rId33"/>
      <p:italic r:id="rId34"/>
      <p:boldItalic r:id="rId35"/>
    </p:embeddedFont>
    <p:embeddedFont>
      <p:font typeface="阿里巴巴普惠体" panose="00020600040101010101"/>
      <p:regular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微软雅黑" panose="020B0503020204020204" pitchFamily="34" charset="-122"/>
      <p:regular r:id="rId37"/>
      <p:bold r:id="rId3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2155" autoAdjust="0"/>
  </p:normalViewPr>
  <p:slideViewPr>
    <p:cSldViewPr snapToGrid="0" snapToObjects="1">
      <p:cViewPr>
        <p:scale>
          <a:sx n="50" d="100"/>
          <a:sy n="50" d="100"/>
        </p:scale>
        <p:origin x="1263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26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613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767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52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80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47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7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0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60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47.sv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60.png"/><Relationship Id="rId21" Type="http://schemas.openxmlformats.org/officeDocument/2006/relationships/image" Target="../media/image101.svg"/><Relationship Id="rId7" Type="http://schemas.openxmlformats.org/officeDocument/2006/relationships/image" Target="../media/image89.svg"/><Relationship Id="rId12" Type="http://schemas.openxmlformats.org/officeDocument/2006/relationships/image" Target="../media/image46.png"/><Relationship Id="rId17" Type="http://schemas.openxmlformats.org/officeDocument/2006/relationships/image" Target="../media/image97.svg"/><Relationship Id="rId25" Type="http://schemas.openxmlformats.org/officeDocument/2006/relationships/image" Target="../media/image105.png"/><Relationship Id="rId2" Type="http://schemas.openxmlformats.org/officeDocument/2006/relationships/image" Target="../media/image1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4.png"/><Relationship Id="rId5" Type="http://schemas.openxmlformats.org/officeDocument/2006/relationships/image" Target="../media/image87.png"/><Relationship Id="rId15" Type="http://schemas.openxmlformats.org/officeDocument/2006/relationships/image" Target="../media/image95.svg"/><Relationship Id="rId23" Type="http://schemas.openxmlformats.org/officeDocument/2006/relationships/image" Target="../media/image103.svg"/><Relationship Id="rId28" Type="http://schemas.openxmlformats.org/officeDocument/2006/relationships/image" Target="../media/image10.png"/><Relationship Id="rId10" Type="http://schemas.openxmlformats.org/officeDocument/2006/relationships/image" Target="../media/image92.png"/><Relationship Id="rId19" Type="http://schemas.openxmlformats.org/officeDocument/2006/relationships/image" Target="../media/image99.svg"/><Relationship Id="rId4" Type="http://schemas.openxmlformats.org/officeDocument/2006/relationships/image" Target="../media/image70.png"/><Relationship Id="rId9" Type="http://schemas.openxmlformats.org/officeDocument/2006/relationships/image" Target="../media/image91.sv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60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4.png"/><Relationship Id="rId5" Type="http://schemas.openxmlformats.org/officeDocument/2006/relationships/image" Target="../media/image108.png"/><Relationship Id="rId10" Type="http://schemas.openxmlformats.org/officeDocument/2006/relationships/image" Target="../media/image103.svg"/><Relationship Id="rId4" Type="http://schemas.openxmlformats.org/officeDocument/2006/relationships/image" Target="../media/image10.png"/><Relationship Id="rId9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0.png"/><Relationship Id="rId3" Type="http://schemas.openxmlformats.org/officeDocument/2006/relationships/image" Target="../media/image60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60.png"/><Relationship Id="rId7" Type="http://schemas.openxmlformats.org/officeDocument/2006/relationships/image" Target="../media/image124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0.png"/><Relationship Id="rId3" Type="http://schemas.openxmlformats.org/officeDocument/2006/relationships/image" Target="../media/image129.png"/><Relationship Id="rId7" Type="http://schemas.openxmlformats.org/officeDocument/2006/relationships/image" Target="../media/image17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22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21.png"/><Relationship Id="rId9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60.png"/><Relationship Id="rId9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svg"/><Relationship Id="rId4" Type="http://schemas.openxmlformats.org/officeDocument/2006/relationships/tags" Target="../tags/tag4.xml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" Type="http://schemas.openxmlformats.org/officeDocument/2006/relationships/image" Target="../media/image11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24" Type="http://schemas.openxmlformats.org/officeDocument/2006/relationships/image" Target="../media/image51.svg"/><Relationship Id="rId32" Type="http://schemas.openxmlformats.org/officeDocument/2006/relationships/image" Target="../media/image59.sv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0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9331" y="478409"/>
            <a:ext cx="3132709" cy="357632"/>
          </a:xfrm>
          <a:prstGeom prst="rect">
            <a:avLst/>
          </a:prstGeom>
        </p:spPr>
      </p:pic>
      <p:pic>
        <p:nvPicPr>
          <p:cNvPr id="9104" name="image 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598" y="767080"/>
            <a:ext cx="3132709" cy="296037"/>
          </a:xfrm>
          <a:prstGeom prst="rect">
            <a:avLst/>
          </a:prstGeom>
        </p:spPr>
      </p:pic>
      <p:pic>
        <p:nvPicPr>
          <p:cNvPr id="9106" name="image 1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58999" y="3870833"/>
            <a:ext cx="2494280" cy="337185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2808224" y="3880358"/>
            <a:ext cx="1507236" cy="3302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分享人：</a:t>
            </a: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陈万东</a:t>
            </a:r>
          </a:p>
        </p:txBody>
      </p:sp>
      <p:grpSp>
        <p:nvGrpSpPr>
          <p:cNvPr id="108" name="组合 108"/>
          <p:cNvGrpSpPr/>
          <p:nvPr/>
        </p:nvGrpSpPr>
        <p:grpSpPr>
          <a:xfrm>
            <a:off x="2422271" y="3904615"/>
            <a:ext cx="219836" cy="219836"/>
            <a:chOff x="2422271" y="3904615"/>
            <a:chExt cx="219836" cy="219836"/>
          </a:xfrm>
        </p:grpSpPr>
        <p:sp>
          <p:nvSpPr>
            <p:cNvPr id="109" name="Object 109"/>
            <p:cNvSpPr txBox="1"/>
            <p:nvPr/>
          </p:nvSpPr>
          <p:spPr>
            <a:xfrm>
              <a:off x="2422271" y="3904615"/>
              <a:ext cx="219836" cy="219836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0" name="Object 1010"/>
            <p:cNvSpPr txBox="1"/>
            <p:nvPr/>
          </p:nvSpPr>
          <p:spPr>
            <a:xfrm rot="5400000">
              <a:off x="2501265" y="3979926"/>
              <a:ext cx="89408" cy="77089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1012" name="Object 1012"/>
          <p:cNvSpPr txBox="1"/>
          <p:nvPr/>
        </p:nvSpPr>
        <p:spPr>
          <a:xfrm>
            <a:off x="1494079" y="2269312"/>
            <a:ext cx="8525988" cy="1373047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altLang="en-US" sz="4000" b="1" i="0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腾讯云</a:t>
            </a:r>
            <a:r>
              <a:rPr lang="en-US" altLang="zh-CN" sz="4000" b="1" i="0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DLC</a:t>
            </a:r>
            <a:r>
              <a:rPr lang="zh-CN" altLang="en-US" sz="4000" b="1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百万</a:t>
            </a:r>
            <a:r>
              <a:rPr lang="en-US" altLang="zh-CN" sz="4000" b="1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/</a:t>
            </a:r>
            <a:r>
              <a:rPr lang="zh-CN" altLang="en-US" sz="4000" b="1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秒实时</a:t>
            </a:r>
            <a:r>
              <a:rPr lang="en-US" altLang="zh-CN" sz="4000" b="1" spc="40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Upsert</a:t>
            </a:r>
            <a:endParaRPr lang="en-US" altLang="zh-CN" sz="4000" b="1" spc="4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Alibaba PuHuiTi Regular" panose="00020600040101010101" charset="-122"/>
            </a:endParaRPr>
          </a:p>
          <a:p>
            <a:pPr algn="l">
              <a:lnSpc>
                <a:spcPct val="95000"/>
              </a:lnSpc>
            </a:pPr>
            <a:r>
              <a:rPr lang="zh-CN" altLang="en-US" sz="4000" b="1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企业级数据湖计算实践</a:t>
            </a:r>
            <a:endParaRPr lang="zh-CN" altLang="en-US" sz="4000" b="1" i="0" spc="4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Alibaba PuHuiTi Regular" panose="00020600040101010101" charset="-122"/>
            </a:endParaRPr>
          </a:p>
        </p:txBody>
      </p:sp>
      <p:grpSp>
        <p:nvGrpSpPr>
          <p:cNvPr id="1013" name="组合 1013"/>
          <p:cNvGrpSpPr/>
          <p:nvPr/>
        </p:nvGrpSpPr>
        <p:grpSpPr>
          <a:xfrm>
            <a:off x="1748408" y="5210683"/>
            <a:ext cx="8695181" cy="726821"/>
            <a:chOff x="1748408" y="5210683"/>
            <a:chExt cx="8695181" cy="726821"/>
          </a:xfrm>
        </p:grpSpPr>
        <p:sp>
          <p:nvSpPr>
            <p:cNvPr id="1014" name="Object 1014"/>
            <p:cNvSpPr txBox="1"/>
            <p:nvPr/>
          </p:nvSpPr>
          <p:spPr>
            <a:xfrm>
              <a:off x="7470901" y="5319014"/>
              <a:ext cx="2982214" cy="1905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5" name="Object 1015"/>
            <p:cNvSpPr txBox="1"/>
            <p:nvPr/>
          </p:nvSpPr>
          <p:spPr>
            <a:xfrm>
              <a:off x="1738883" y="5319014"/>
              <a:ext cx="2982214" cy="1905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6" name="Object 1016"/>
            <p:cNvSpPr txBox="1"/>
            <p:nvPr/>
          </p:nvSpPr>
          <p:spPr>
            <a:xfrm>
              <a:off x="4420870" y="5210683"/>
              <a:ext cx="3427984" cy="337185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同程旅行第七届大数据技术沙龙</a:t>
              </a:r>
              <a:endParaRPr lang="zh-CN" altLang="en-US" sz="14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017" name="Object 1017"/>
            <p:cNvSpPr txBox="1"/>
            <p:nvPr/>
          </p:nvSpPr>
          <p:spPr>
            <a:xfrm>
              <a:off x="4420870" y="5600319"/>
              <a:ext cx="3427984" cy="337185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2023.12.23</a:t>
              </a:r>
              <a:endParaRPr lang="zh-CN" altLang="en-US" sz="14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345" y="303530"/>
            <a:ext cx="3968115" cy="3575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1"/>
          <p:cNvGrpSpPr/>
          <p:nvPr/>
        </p:nvGrpSpPr>
        <p:grpSpPr>
          <a:xfrm>
            <a:off x="0" y="8255"/>
            <a:ext cx="12192000" cy="6858000"/>
            <a:chOff x="0" y="0"/>
            <a:chExt cx="12192000" cy="6858000"/>
          </a:xfrm>
        </p:grpSpPr>
        <p:pic>
          <p:nvPicPr>
            <p:cNvPr id="9202" name="image 2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3" name="Object 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0170173-1541-F44B-F7E2-B48100EB024A}"/>
              </a:ext>
            </a:extLst>
          </p:cNvPr>
          <p:cNvSpPr txBox="1"/>
          <p:nvPr/>
        </p:nvSpPr>
        <p:spPr>
          <a:xfrm>
            <a:off x="310419" y="353626"/>
            <a:ext cx="1004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en-US" altLang="zh-CN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DLC</a:t>
            </a:r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技术支撑：自研</a:t>
            </a:r>
            <a:r>
              <a:rPr lang="en-US" altLang="zh-CN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Smart Optimizer</a:t>
            </a:r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数据优化服务</a:t>
            </a:r>
            <a:endParaRPr lang="en-US" altLang="zh-CN" sz="3200" b="1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Microsoft YaHei Light" charset="-122"/>
              <a:sym typeface="+mn-lt"/>
            </a:endParaRPr>
          </a:p>
        </p:txBody>
      </p:sp>
      <p:sp>
        <p:nvSpPr>
          <p:cNvPr id="197" name="矩形">
            <a:extLst>
              <a:ext uri="{FF2B5EF4-FFF2-40B4-BE49-F238E27FC236}">
                <a16:creationId xmlns:a16="http://schemas.microsoft.com/office/drawing/2014/main" id="{2F2B2F31-FC39-C961-C155-2BFE6CB10C2D}"/>
              </a:ext>
            </a:extLst>
          </p:cNvPr>
          <p:cNvSpPr/>
          <p:nvPr/>
        </p:nvSpPr>
        <p:spPr>
          <a:xfrm>
            <a:off x="1650617" y="1172003"/>
            <a:ext cx="5541310" cy="877206"/>
          </a:xfrm>
          <a:prstGeom prst="rect">
            <a:avLst/>
          </a:prstGeom>
          <a:solidFill>
            <a:srgbClr val="DFE7FB"/>
          </a:solidFill>
          <a:ln w="12700">
            <a:miter lim="400000"/>
          </a:ln>
          <a:effectLst/>
        </p:spPr>
        <p:txBody>
          <a:bodyPr lIns="38100" tIns="38100" rIns="38100" bIns="38100" anchor="ctr"/>
          <a:lstStyle/>
          <a:p>
            <a:pPr algn="ctr" defTabSz="619125" hangingPunct="0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D45E958A-3F2C-860A-CC3A-F3AC56DEE6CA}"/>
              </a:ext>
            </a:extLst>
          </p:cNvPr>
          <p:cNvGrpSpPr/>
          <p:nvPr/>
        </p:nvGrpSpPr>
        <p:grpSpPr>
          <a:xfrm>
            <a:off x="61616" y="1191183"/>
            <a:ext cx="12068768" cy="5207659"/>
            <a:chOff x="878678" y="2140810"/>
            <a:chExt cx="16243961" cy="7439934"/>
          </a:xfrm>
        </p:grpSpPr>
        <p:sp>
          <p:nvSpPr>
            <p:cNvPr id="192" name="矩形">
              <a:extLst>
                <a:ext uri="{FF2B5EF4-FFF2-40B4-BE49-F238E27FC236}">
                  <a16:creationId xmlns:a16="http://schemas.microsoft.com/office/drawing/2014/main" id="{001B3885-90DF-3F78-9326-7536F514EDF2}"/>
                </a:ext>
              </a:extLst>
            </p:cNvPr>
            <p:cNvSpPr/>
            <p:nvPr/>
          </p:nvSpPr>
          <p:spPr>
            <a:xfrm>
              <a:off x="878678" y="6519862"/>
              <a:ext cx="11117473" cy="24460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5D5D5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 defTabSz="619125" hangingPunct="0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21" name="教育">
              <a:extLst>
                <a:ext uri="{FF2B5EF4-FFF2-40B4-BE49-F238E27FC236}">
                  <a16:creationId xmlns:a16="http://schemas.microsoft.com/office/drawing/2014/main" id="{31C7521D-ED83-6E40-B9B9-CD3668429245}"/>
                </a:ext>
              </a:extLst>
            </p:cNvPr>
            <p:cNvSpPr/>
            <p:nvPr/>
          </p:nvSpPr>
          <p:spPr>
            <a:xfrm>
              <a:off x="6904846" y="2305241"/>
              <a:ext cx="1231091" cy="762002"/>
            </a:xfrm>
            <a:prstGeom prst="roundRect">
              <a:avLst>
                <a:gd name="adj" fmla="val 0"/>
              </a:avLst>
            </a:prstGeom>
            <a:solidFill>
              <a:srgbClr val="0060F0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defTabSz="1828660">
                <a:spcBef>
                  <a:spcPts val="2000"/>
                </a:spcBef>
                <a:defRPr sz="2000" b="0">
                  <a:solidFill>
                    <a:srgbClr val="FEFD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2742990" hangingPunct="0">
                <a:spcBef>
                  <a:spcPts val="3000"/>
                </a:spcBef>
                <a:defRPr/>
              </a:pPr>
              <a:r>
                <a:rPr lang="en-US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Metrics</a:t>
              </a:r>
              <a:endParaRPr sz="15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车联出行">
              <a:extLst>
                <a:ext uri="{FF2B5EF4-FFF2-40B4-BE49-F238E27FC236}">
                  <a16:creationId xmlns:a16="http://schemas.microsoft.com/office/drawing/2014/main" id="{AB64E7BC-6D5C-E581-8300-50C0871ADD6E}"/>
                </a:ext>
              </a:extLst>
            </p:cNvPr>
            <p:cNvSpPr/>
            <p:nvPr/>
          </p:nvSpPr>
          <p:spPr>
            <a:xfrm>
              <a:off x="5280638" y="2305241"/>
              <a:ext cx="1231091" cy="762002"/>
            </a:xfrm>
            <a:prstGeom prst="roundRect">
              <a:avLst>
                <a:gd name="adj" fmla="val 0"/>
              </a:avLst>
            </a:prstGeom>
            <a:solidFill>
              <a:srgbClr val="0060F0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defTabSz="1828660">
                <a:spcBef>
                  <a:spcPts val="2000"/>
                </a:spcBef>
                <a:defRPr sz="2000" b="0">
                  <a:solidFill>
                    <a:srgbClr val="FEFD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2742990" hangingPunct="0">
                <a:spcBef>
                  <a:spcPts val="3000"/>
                </a:spcBef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Snapshots</a:t>
              </a:r>
              <a:endParaRPr sz="15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智能硬件">
              <a:extLst>
                <a:ext uri="{FF2B5EF4-FFF2-40B4-BE49-F238E27FC236}">
                  <a16:creationId xmlns:a16="http://schemas.microsoft.com/office/drawing/2014/main" id="{3D4D5002-88D1-C5B3-E70D-B166AE513A5C}"/>
                </a:ext>
              </a:extLst>
            </p:cNvPr>
            <p:cNvSpPr/>
            <p:nvPr/>
          </p:nvSpPr>
          <p:spPr>
            <a:xfrm>
              <a:off x="3298682" y="2305241"/>
              <a:ext cx="1488264" cy="762002"/>
            </a:xfrm>
            <a:prstGeom prst="roundRect">
              <a:avLst>
                <a:gd name="adj" fmla="val 0"/>
              </a:avLst>
            </a:prstGeom>
            <a:solidFill>
              <a:srgbClr val="0060F0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defTabSz="1828660">
                <a:spcBef>
                  <a:spcPts val="2000"/>
                </a:spcBef>
                <a:defRPr sz="2000" b="0">
                  <a:solidFill>
                    <a:srgbClr val="FEFD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2742990" hangingPunct="0">
                <a:spcBef>
                  <a:spcPts val="3000"/>
                </a:spcBef>
                <a:defRPr/>
              </a:pPr>
              <a:r>
                <a:rPr lang="en-US" altLang="zh-CN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Table Meta</a:t>
              </a:r>
              <a:endParaRPr sz="15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">
              <a:extLst>
                <a:ext uri="{FF2B5EF4-FFF2-40B4-BE49-F238E27FC236}">
                  <a16:creationId xmlns:a16="http://schemas.microsoft.com/office/drawing/2014/main" id="{7A499685-CCDE-E1DF-5BD3-4100647995B7}"/>
                </a:ext>
              </a:extLst>
            </p:cNvPr>
            <p:cNvSpPr/>
            <p:nvPr/>
          </p:nvSpPr>
          <p:spPr>
            <a:xfrm>
              <a:off x="13379525" y="5931052"/>
              <a:ext cx="3743114" cy="36496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5D5D5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 defTabSz="619125" hangingPunct="0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27" name="软硬件方案商（SI）">
              <a:extLst>
                <a:ext uri="{FF2B5EF4-FFF2-40B4-BE49-F238E27FC236}">
                  <a16:creationId xmlns:a16="http://schemas.microsoft.com/office/drawing/2014/main" id="{8DBA2D2A-801B-2279-B5EA-05C69D9BBA58}"/>
                </a:ext>
              </a:extLst>
            </p:cNvPr>
            <p:cNvSpPr/>
            <p:nvPr/>
          </p:nvSpPr>
          <p:spPr>
            <a:xfrm>
              <a:off x="13665796" y="6197039"/>
              <a:ext cx="3333752" cy="762002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defTabSz="1828660">
                <a:spcBef>
                  <a:spcPts val="2000"/>
                </a:spcBef>
                <a:defRPr sz="2000" b="0">
                  <a:solidFill>
                    <a:srgbClr val="FEFD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2742990" hangingPunct="0">
                <a:spcBef>
                  <a:spcPts val="3000"/>
                </a:spcBef>
                <a:defRPr/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 Engine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">
              <a:extLst>
                <a:ext uri="{FF2B5EF4-FFF2-40B4-BE49-F238E27FC236}">
                  <a16:creationId xmlns:a16="http://schemas.microsoft.com/office/drawing/2014/main" id="{D64D62DE-3471-FF3F-8B56-D7ACE3F6EBAE}"/>
                </a:ext>
              </a:extLst>
            </p:cNvPr>
            <p:cNvSpPr/>
            <p:nvPr/>
          </p:nvSpPr>
          <p:spPr>
            <a:xfrm>
              <a:off x="944462" y="6652053"/>
              <a:ext cx="6295464" cy="2052147"/>
            </a:xfrm>
            <a:prstGeom prst="rect">
              <a:avLst/>
            </a:prstGeom>
            <a:ln w="12700">
              <a:solidFill>
                <a:srgbClr val="D5D5D5"/>
              </a:solidFill>
              <a:prstDash val="sysDash"/>
              <a:miter lim="400000"/>
            </a:ln>
          </p:spPr>
          <p:txBody>
            <a:bodyPr lIns="38100" tIns="38100" rIns="38100" bIns="38100" anchor="ctr"/>
            <a:lstStyle/>
            <a:p>
              <a:pPr algn="ctr" defTabSz="619125" hangingPunct="0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29" name="图像…">
              <a:extLst>
                <a:ext uri="{FF2B5EF4-FFF2-40B4-BE49-F238E27FC236}">
                  <a16:creationId xmlns:a16="http://schemas.microsoft.com/office/drawing/2014/main" id="{867029B1-2C1F-5997-4502-2F02F870D29F}"/>
                </a:ext>
              </a:extLst>
            </p:cNvPr>
            <p:cNvSpPr/>
            <p:nvPr/>
          </p:nvSpPr>
          <p:spPr>
            <a:xfrm>
              <a:off x="1165363" y="6838785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/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altLang="zh-CN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Rewrite</a:t>
              </a:r>
            </a:p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altLang="zh-CN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data</a:t>
              </a:r>
            </a:p>
          </p:txBody>
        </p:sp>
        <p:sp>
          <p:nvSpPr>
            <p:cNvPr id="30" name="声纹…">
              <a:extLst>
                <a:ext uri="{FF2B5EF4-FFF2-40B4-BE49-F238E27FC236}">
                  <a16:creationId xmlns:a16="http://schemas.microsoft.com/office/drawing/2014/main" id="{E8E5B6C9-01B3-75B2-6804-D22396F6EB39}"/>
                </a:ext>
              </a:extLst>
            </p:cNvPr>
            <p:cNvSpPr/>
            <p:nvPr/>
          </p:nvSpPr>
          <p:spPr>
            <a:xfrm>
              <a:off x="2170658" y="6838785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/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Expired</a:t>
              </a:r>
            </a:p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snapshots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endParaRPr>
            </a:p>
          </p:txBody>
        </p:sp>
        <p:sp>
          <p:nvSpPr>
            <p:cNvPr id="31" name="语音…">
              <a:extLst>
                <a:ext uri="{FF2B5EF4-FFF2-40B4-BE49-F238E27FC236}">
                  <a16:creationId xmlns:a16="http://schemas.microsoft.com/office/drawing/2014/main" id="{E58033B5-D2AE-D7A3-B845-04CEEE752DF3}"/>
                </a:ext>
              </a:extLst>
            </p:cNvPr>
            <p:cNvSpPr/>
            <p:nvPr/>
          </p:nvSpPr>
          <p:spPr>
            <a:xfrm>
              <a:off x="3175955" y="6838785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/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Remove</a:t>
              </a:r>
            </a:p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orphan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endParaRPr>
            </a:p>
          </p:txBody>
        </p:sp>
        <p:sp>
          <p:nvSpPr>
            <p:cNvPr id="32" name="语音…">
              <a:extLst>
                <a:ext uri="{FF2B5EF4-FFF2-40B4-BE49-F238E27FC236}">
                  <a16:creationId xmlns:a16="http://schemas.microsoft.com/office/drawing/2014/main" id="{33F7BEBA-EA83-6C89-8AF5-B0B11278A0BF}"/>
                </a:ext>
              </a:extLst>
            </p:cNvPr>
            <p:cNvSpPr/>
            <p:nvPr/>
          </p:nvSpPr>
          <p:spPr>
            <a:xfrm>
              <a:off x="4181252" y="6838785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/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Auto</a:t>
              </a:r>
            </a:p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TTL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endParaRPr>
            </a:p>
          </p:txBody>
        </p:sp>
        <p:sp>
          <p:nvSpPr>
            <p:cNvPr id="33" name="机器…">
              <a:extLst>
                <a:ext uri="{FF2B5EF4-FFF2-40B4-BE49-F238E27FC236}">
                  <a16:creationId xmlns:a16="http://schemas.microsoft.com/office/drawing/2014/main" id="{5F6CC613-5F43-8594-E927-C4AD29A33DFC}"/>
                </a:ext>
              </a:extLst>
            </p:cNvPr>
            <p:cNvSpPr/>
            <p:nvPr/>
          </p:nvSpPr>
          <p:spPr>
            <a:xfrm>
              <a:off x="5186549" y="6838785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/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Auto</a:t>
              </a:r>
            </a:p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Index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endParaRPr>
            </a:p>
          </p:txBody>
        </p:sp>
        <p:sp>
          <p:nvSpPr>
            <p:cNvPr id="34" name="NLP">
              <a:extLst>
                <a:ext uri="{FF2B5EF4-FFF2-40B4-BE49-F238E27FC236}">
                  <a16:creationId xmlns:a16="http://schemas.microsoft.com/office/drawing/2014/main" id="{C816C0DB-B9BD-22D1-0F1C-35B073075517}"/>
                </a:ext>
              </a:extLst>
            </p:cNvPr>
            <p:cNvSpPr/>
            <p:nvPr/>
          </p:nvSpPr>
          <p:spPr>
            <a:xfrm>
              <a:off x="8681999" y="6873483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 defTabSz="45720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685800" hangingPunct="0">
                <a:defRPr/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Task</a:t>
              </a:r>
            </a:p>
            <a:p>
              <a:pPr algn="ctr" defTabSz="685800" hangingPunct="0">
                <a:defRPr/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Schedule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知识…">
              <a:extLst>
                <a:ext uri="{FF2B5EF4-FFF2-40B4-BE49-F238E27FC236}">
                  <a16:creationId xmlns:a16="http://schemas.microsoft.com/office/drawing/2014/main" id="{F24EEFEB-AB91-3D2F-3358-E7CFB5982433}"/>
                </a:ext>
              </a:extLst>
            </p:cNvPr>
            <p:cNvSpPr/>
            <p:nvPr/>
          </p:nvSpPr>
          <p:spPr>
            <a:xfrm>
              <a:off x="9682844" y="6873483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/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Task</a:t>
              </a:r>
            </a:p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State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endParaRPr>
            </a:p>
          </p:txBody>
        </p:sp>
        <p:sp>
          <p:nvSpPr>
            <p:cNvPr id="36" name="用户…">
              <a:extLst>
                <a:ext uri="{FF2B5EF4-FFF2-40B4-BE49-F238E27FC236}">
                  <a16:creationId xmlns:a16="http://schemas.microsoft.com/office/drawing/2014/main" id="{7A1115C4-A7FB-0CDA-0B48-B74446862B11}"/>
                </a:ext>
              </a:extLst>
            </p:cNvPr>
            <p:cNvSpPr/>
            <p:nvPr/>
          </p:nvSpPr>
          <p:spPr>
            <a:xfrm>
              <a:off x="10634624" y="6882237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/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Task</a:t>
              </a:r>
            </a:p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analyze 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endParaRPr>
            </a:p>
          </p:txBody>
        </p:sp>
        <p:sp>
          <p:nvSpPr>
            <p:cNvPr id="37" name="机器学习">
              <a:extLst>
                <a:ext uri="{FF2B5EF4-FFF2-40B4-BE49-F238E27FC236}">
                  <a16:creationId xmlns:a16="http://schemas.microsoft.com/office/drawing/2014/main" id="{137360CD-4CBD-D794-FC1B-88247B36BDDC}"/>
                </a:ext>
              </a:extLst>
            </p:cNvPr>
            <p:cNvSpPr/>
            <p:nvPr/>
          </p:nvSpPr>
          <p:spPr>
            <a:xfrm>
              <a:off x="1165361" y="7728213"/>
              <a:ext cx="2381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 defTabSz="45720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685800" hangingPunct="0">
                <a:defRPr/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Optimizer Policy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大数据基础能力">
              <a:extLst>
                <a:ext uri="{FF2B5EF4-FFF2-40B4-BE49-F238E27FC236}">
                  <a16:creationId xmlns:a16="http://schemas.microsoft.com/office/drawing/2014/main" id="{2ADF7DB1-7173-3116-E3CD-A840EEEEA100}"/>
                </a:ext>
              </a:extLst>
            </p:cNvPr>
            <p:cNvSpPr/>
            <p:nvPr/>
          </p:nvSpPr>
          <p:spPr>
            <a:xfrm>
              <a:off x="3673253" y="7728213"/>
              <a:ext cx="3375845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 defTabSz="45720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685800" hangingPunct="0">
                <a:defRPr/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Optimizer</a:t>
              </a:r>
              <a:r>
                <a:rPr lang="zh-CN" alt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Rule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数据分析咨询能力">
              <a:extLst>
                <a:ext uri="{FF2B5EF4-FFF2-40B4-BE49-F238E27FC236}">
                  <a16:creationId xmlns:a16="http://schemas.microsoft.com/office/drawing/2014/main" id="{163C57A3-3C0E-CB8F-543F-11B1BAC94A69}"/>
                </a:ext>
              </a:extLst>
            </p:cNvPr>
            <p:cNvSpPr/>
            <p:nvPr/>
          </p:nvSpPr>
          <p:spPr>
            <a:xfrm>
              <a:off x="8681999" y="7820667"/>
              <a:ext cx="2809877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 defTabSz="45720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685800" hangingPunct="0">
                <a:defRPr/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Optimizer Task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">
              <a:extLst>
                <a:ext uri="{FF2B5EF4-FFF2-40B4-BE49-F238E27FC236}">
                  <a16:creationId xmlns:a16="http://schemas.microsoft.com/office/drawing/2014/main" id="{BAB1E048-21D6-FF8E-2077-CBBCE47198A0}"/>
                </a:ext>
              </a:extLst>
            </p:cNvPr>
            <p:cNvSpPr/>
            <p:nvPr/>
          </p:nvSpPr>
          <p:spPr>
            <a:xfrm>
              <a:off x="3027909" y="4202538"/>
              <a:ext cx="7458327" cy="1253222"/>
            </a:xfrm>
            <a:prstGeom prst="rect">
              <a:avLst/>
            </a:prstGeom>
            <a:solidFill>
              <a:srgbClr val="DFE7FB"/>
            </a:solidFill>
            <a:ln w="12700"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algn="ctr" defTabSz="619125" hangingPunct="0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41" name="技能接入平台">
              <a:extLst>
                <a:ext uri="{FF2B5EF4-FFF2-40B4-BE49-F238E27FC236}">
                  <a16:creationId xmlns:a16="http://schemas.microsoft.com/office/drawing/2014/main" id="{34818515-CB54-B37C-8ABF-9B197510F084}"/>
                </a:ext>
              </a:extLst>
            </p:cNvPr>
            <p:cNvSpPr/>
            <p:nvPr/>
          </p:nvSpPr>
          <p:spPr>
            <a:xfrm>
              <a:off x="5718756" y="4401377"/>
              <a:ext cx="2095500" cy="762002"/>
            </a:xfrm>
            <a:prstGeom prst="roundRect">
              <a:avLst>
                <a:gd name="adj" fmla="val 0"/>
              </a:avLst>
            </a:prstGeom>
            <a:solidFill>
              <a:srgbClr val="03905C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defTabSz="1828660">
                <a:spcBef>
                  <a:spcPts val="2000"/>
                </a:spcBef>
                <a:defRPr sz="2000" b="0">
                  <a:solidFill>
                    <a:srgbClr val="FEFD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2742990" hangingPunct="0">
                <a:spcBef>
                  <a:spcPts val="3000"/>
                </a:spcBef>
                <a:defRPr/>
              </a:pPr>
              <a:r>
                <a:rPr lang="en-US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napshots Event</a:t>
              </a:r>
              <a:endParaRPr sz="15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设备接入平台">
              <a:extLst>
                <a:ext uri="{FF2B5EF4-FFF2-40B4-BE49-F238E27FC236}">
                  <a16:creationId xmlns:a16="http://schemas.microsoft.com/office/drawing/2014/main" id="{082EFEDE-0348-8AF8-B886-FBEECF4ED95C}"/>
                </a:ext>
              </a:extLst>
            </p:cNvPr>
            <p:cNvSpPr/>
            <p:nvPr/>
          </p:nvSpPr>
          <p:spPr>
            <a:xfrm>
              <a:off x="3414434" y="4401377"/>
              <a:ext cx="2095500" cy="762002"/>
            </a:xfrm>
            <a:prstGeom prst="roundRect">
              <a:avLst>
                <a:gd name="adj" fmla="val 0"/>
              </a:avLst>
            </a:prstGeom>
            <a:solidFill>
              <a:srgbClr val="03905C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defTabSz="1828660">
                <a:spcBef>
                  <a:spcPts val="2000"/>
                </a:spcBef>
                <a:defRPr sz="2000" b="0">
                  <a:solidFill>
                    <a:srgbClr val="FEFD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2742990" hangingPunct="0">
                <a:spcBef>
                  <a:spcPts val="3000"/>
                </a:spcBef>
                <a:defRPr/>
              </a:pPr>
              <a:r>
                <a:rPr lang="en-US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Meta Event</a:t>
              </a:r>
              <a:endParaRPr sz="15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教育">
              <a:extLst>
                <a:ext uri="{FF2B5EF4-FFF2-40B4-BE49-F238E27FC236}">
                  <a16:creationId xmlns:a16="http://schemas.microsoft.com/office/drawing/2014/main" id="{8F7F7B3C-21B3-1D91-F869-D6615CB71020}"/>
                </a:ext>
              </a:extLst>
            </p:cNvPr>
            <p:cNvSpPr/>
            <p:nvPr/>
          </p:nvSpPr>
          <p:spPr>
            <a:xfrm>
              <a:off x="8549405" y="2305241"/>
              <a:ext cx="1231091" cy="762002"/>
            </a:xfrm>
            <a:prstGeom prst="roundRect">
              <a:avLst>
                <a:gd name="adj" fmla="val 0"/>
              </a:avLst>
            </a:prstGeom>
            <a:solidFill>
              <a:srgbClr val="0060F0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defTabSz="1828660">
                <a:spcBef>
                  <a:spcPts val="2000"/>
                </a:spcBef>
                <a:defRPr sz="2000" b="0">
                  <a:solidFill>
                    <a:srgbClr val="FEFD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2742990" hangingPunct="0">
                <a:spcBef>
                  <a:spcPts val="3000"/>
                </a:spcBef>
                <a:defRPr/>
              </a:pPr>
              <a:r>
                <a:rPr lang="en-US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sz="15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技能接入平台">
              <a:extLst>
                <a:ext uri="{FF2B5EF4-FFF2-40B4-BE49-F238E27FC236}">
                  <a16:creationId xmlns:a16="http://schemas.microsoft.com/office/drawing/2014/main" id="{E6D21B5B-4A59-1A52-95DC-36B752674CBB}"/>
                </a:ext>
              </a:extLst>
            </p:cNvPr>
            <p:cNvSpPr/>
            <p:nvPr/>
          </p:nvSpPr>
          <p:spPr>
            <a:xfrm>
              <a:off x="8023079" y="4401377"/>
              <a:ext cx="2095500" cy="762002"/>
            </a:xfrm>
            <a:prstGeom prst="roundRect">
              <a:avLst>
                <a:gd name="adj" fmla="val 0"/>
              </a:avLst>
            </a:prstGeom>
            <a:solidFill>
              <a:srgbClr val="03905C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defTabSz="1828660">
                <a:spcBef>
                  <a:spcPts val="2000"/>
                </a:spcBef>
                <a:defRPr sz="2000" b="0">
                  <a:solidFill>
                    <a:srgbClr val="FEFD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2742990" hangingPunct="0">
                <a:spcBef>
                  <a:spcPts val="3000"/>
                </a:spcBef>
                <a:defRPr/>
              </a:pPr>
              <a:r>
                <a:rPr lang="en-US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 …</a:t>
              </a:r>
              <a:endParaRPr sz="15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0CA0CE7D-054D-8AA2-7AE8-24E012B9E55E}"/>
                </a:ext>
              </a:extLst>
            </p:cNvPr>
            <p:cNvSpPr/>
            <p:nvPr/>
          </p:nvSpPr>
          <p:spPr>
            <a:xfrm rot="5400000">
              <a:off x="6434365" y="2000927"/>
              <a:ext cx="708485" cy="356731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zh-CN" altLang="en-US" sz="27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NLP">
              <a:extLst>
                <a:ext uri="{FF2B5EF4-FFF2-40B4-BE49-F238E27FC236}">
                  <a16:creationId xmlns:a16="http://schemas.microsoft.com/office/drawing/2014/main" id="{5A15AC58-1A03-C455-CCD7-E296F28CBE1B}"/>
                </a:ext>
              </a:extLst>
            </p:cNvPr>
            <p:cNvSpPr/>
            <p:nvPr/>
          </p:nvSpPr>
          <p:spPr>
            <a:xfrm>
              <a:off x="6191846" y="6841509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 defTabSz="45720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685800" hangingPunct="0">
                <a:defRPr/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</a:p>
            <a:p>
              <a:pPr algn="ctr" defTabSz="685800" hangingPunct="0">
                <a:defRPr/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Trash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588FA5F1-BFEF-C49A-C40D-0C5C92DD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7185" y="7781554"/>
              <a:ext cx="502920" cy="502920"/>
            </a:xfrm>
            <a:prstGeom prst="rect">
              <a:avLst/>
            </a:prstGeom>
          </p:spPr>
        </p:pic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7C09B316-D329-2E8C-313F-B5B7CA300D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79305" y="6946690"/>
              <a:ext cx="550800" cy="496800"/>
            </a:xfrm>
            <a:prstGeom prst="rect">
              <a:avLst/>
            </a:prstGeom>
          </p:spPr>
        </p:pic>
        <p:sp>
          <p:nvSpPr>
            <p:cNvPr id="49" name="矩形">
              <a:extLst>
                <a:ext uri="{FF2B5EF4-FFF2-40B4-BE49-F238E27FC236}">
                  <a16:creationId xmlns:a16="http://schemas.microsoft.com/office/drawing/2014/main" id="{0EE2CD63-93A1-AF51-4BDC-0DBAC8451C01}"/>
                </a:ext>
              </a:extLst>
            </p:cNvPr>
            <p:cNvSpPr/>
            <p:nvPr/>
          </p:nvSpPr>
          <p:spPr>
            <a:xfrm>
              <a:off x="8548858" y="6652053"/>
              <a:ext cx="3042365" cy="2052147"/>
            </a:xfrm>
            <a:prstGeom prst="rect">
              <a:avLst/>
            </a:prstGeom>
            <a:ln w="12700">
              <a:solidFill>
                <a:srgbClr val="D5D5D5"/>
              </a:solidFill>
              <a:prstDash val="sysDash"/>
              <a:miter lim="400000"/>
            </a:ln>
          </p:spPr>
          <p:txBody>
            <a:bodyPr lIns="38100" tIns="38100" rIns="38100" bIns="38100" anchor="ctr"/>
            <a:lstStyle/>
            <a:p>
              <a:pPr algn="ctr" defTabSz="619125" hangingPunct="0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50" name="矩形">
              <a:extLst>
                <a:ext uri="{FF2B5EF4-FFF2-40B4-BE49-F238E27FC236}">
                  <a16:creationId xmlns:a16="http://schemas.microsoft.com/office/drawing/2014/main" id="{86A38A67-749E-CC91-46C5-879CE0BD8FB6}"/>
                </a:ext>
              </a:extLst>
            </p:cNvPr>
            <p:cNvSpPr/>
            <p:nvPr/>
          </p:nvSpPr>
          <p:spPr>
            <a:xfrm>
              <a:off x="7366568" y="6652053"/>
              <a:ext cx="1026702" cy="2052147"/>
            </a:xfrm>
            <a:prstGeom prst="rect">
              <a:avLst/>
            </a:prstGeom>
            <a:ln w="12700">
              <a:solidFill>
                <a:srgbClr val="D5D5D5"/>
              </a:solidFill>
              <a:prstDash val="sysDash"/>
              <a:miter lim="400000"/>
            </a:ln>
          </p:spPr>
          <p:txBody>
            <a:bodyPr lIns="38100" tIns="38100" rIns="38100" bIns="38100" anchor="ctr"/>
            <a:lstStyle/>
            <a:p>
              <a:pPr algn="ctr" defTabSz="619125" hangingPunct="0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51" name="箭头: 右 50">
              <a:extLst>
                <a:ext uri="{FF2B5EF4-FFF2-40B4-BE49-F238E27FC236}">
                  <a16:creationId xmlns:a16="http://schemas.microsoft.com/office/drawing/2014/main" id="{BC718AB9-9B7C-E143-32C1-77B8B2CFCE1F}"/>
                </a:ext>
              </a:extLst>
            </p:cNvPr>
            <p:cNvSpPr/>
            <p:nvPr/>
          </p:nvSpPr>
          <p:spPr>
            <a:xfrm rot="5400000">
              <a:off x="6274636" y="4284293"/>
              <a:ext cx="708485" cy="356731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zh-CN" altLang="en-US" sz="27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此处为内容描述文本，文本字体选用微软雅黑，字号20磅，字重Regular，颜色色值为#000000，行距为1.5倍。">
              <a:extLst>
                <a:ext uri="{FF2B5EF4-FFF2-40B4-BE49-F238E27FC236}">
                  <a16:creationId xmlns:a16="http://schemas.microsoft.com/office/drawing/2014/main" id="{0FC81AC0-52FD-834A-DC1D-421B119C7B9F}"/>
                </a:ext>
              </a:extLst>
            </p:cNvPr>
            <p:cNvSpPr txBox="1"/>
            <p:nvPr/>
          </p:nvSpPr>
          <p:spPr>
            <a:xfrm>
              <a:off x="7607526" y="8176002"/>
              <a:ext cx="1045159" cy="3200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457200">
                <a:lnSpc>
                  <a:spcPct val="130000"/>
                </a:lnSpc>
                <a:defRPr sz="2000" b="0"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defTabSz="685800">
                <a:lnSpc>
                  <a:spcPct val="15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</a:p>
          </p:txBody>
        </p:sp>
        <p:sp>
          <p:nvSpPr>
            <p:cNvPr id="53" name="此处为内容描述文本，文本字体选用微软雅黑，字号20磅，字重Regular，颜色色值为#000000，行距为1.5倍。">
              <a:extLst>
                <a:ext uri="{FF2B5EF4-FFF2-40B4-BE49-F238E27FC236}">
                  <a16:creationId xmlns:a16="http://schemas.microsoft.com/office/drawing/2014/main" id="{C16B851B-8C9A-6F59-6132-2FA0804631F0}"/>
                </a:ext>
              </a:extLst>
            </p:cNvPr>
            <p:cNvSpPr txBox="1"/>
            <p:nvPr/>
          </p:nvSpPr>
          <p:spPr>
            <a:xfrm>
              <a:off x="7607526" y="7331484"/>
              <a:ext cx="1045159" cy="3200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457200">
                <a:lnSpc>
                  <a:spcPct val="130000"/>
                </a:lnSpc>
                <a:defRPr sz="2000" b="0"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defTabSz="685800">
                <a:lnSpc>
                  <a:spcPct val="15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Redis</a:t>
              </a:r>
            </a:p>
          </p:txBody>
        </p:sp>
        <p:sp>
          <p:nvSpPr>
            <p:cNvPr id="54" name="此处为内容描述文本，文本字体选用微软雅黑，字号20磅，字重Regular，颜色色值为#000000，行距为1.5倍。">
              <a:extLst>
                <a:ext uri="{FF2B5EF4-FFF2-40B4-BE49-F238E27FC236}">
                  <a16:creationId xmlns:a16="http://schemas.microsoft.com/office/drawing/2014/main" id="{01CBE096-25B0-9E11-6B72-4B874F61552C}"/>
                </a:ext>
              </a:extLst>
            </p:cNvPr>
            <p:cNvSpPr txBox="1"/>
            <p:nvPr/>
          </p:nvSpPr>
          <p:spPr>
            <a:xfrm>
              <a:off x="6243925" y="5077195"/>
              <a:ext cx="1045159" cy="3200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457200">
                <a:lnSpc>
                  <a:spcPct val="130000"/>
                </a:lnSpc>
                <a:defRPr sz="2000" b="0"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defTabSz="685800">
                <a:lnSpc>
                  <a:spcPct val="150000"/>
                </a:lnSpc>
              </a:pPr>
              <a:r>
                <a:rPr lang="zh-CN" altLang="en-US" sz="11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消息平台</a:t>
              </a:r>
              <a:endParaRPr lang="en-US" altLang="zh-CN" sz="11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此处为内容描述文本，文本字体选用微软雅黑，字号20磅，字重Regular，颜色色值为#000000，行距为1.5倍。">
              <a:extLst>
                <a:ext uri="{FF2B5EF4-FFF2-40B4-BE49-F238E27FC236}">
                  <a16:creationId xmlns:a16="http://schemas.microsoft.com/office/drawing/2014/main" id="{1397F43D-1F1E-8516-F00E-C86C2A5DDBB4}"/>
                </a:ext>
              </a:extLst>
            </p:cNvPr>
            <p:cNvSpPr txBox="1"/>
            <p:nvPr/>
          </p:nvSpPr>
          <p:spPr>
            <a:xfrm>
              <a:off x="2971056" y="8542896"/>
              <a:ext cx="2629506" cy="3200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457200">
                <a:lnSpc>
                  <a:spcPct val="130000"/>
                </a:lnSpc>
                <a:defRPr sz="2000" b="0"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defTabSz="685800">
                <a:lnSpc>
                  <a:spcPct val="150000"/>
                </a:lnSpc>
              </a:pPr>
              <a:r>
                <a:rPr lang="en-US" altLang="zh-CN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Optimizer Event Handler</a:t>
              </a:r>
            </a:p>
          </p:txBody>
        </p:sp>
        <p:sp>
          <p:nvSpPr>
            <p:cNvPr id="56" name="此处为内容描述文本，文本字体选用微软雅黑，字号20磅，字重Regular，颜色色值为#000000，行距为1.5倍。">
              <a:extLst>
                <a:ext uri="{FF2B5EF4-FFF2-40B4-BE49-F238E27FC236}">
                  <a16:creationId xmlns:a16="http://schemas.microsoft.com/office/drawing/2014/main" id="{F409A0A3-EFAE-A6DC-F575-CF0D4E7EFD03}"/>
                </a:ext>
              </a:extLst>
            </p:cNvPr>
            <p:cNvSpPr txBox="1"/>
            <p:nvPr/>
          </p:nvSpPr>
          <p:spPr>
            <a:xfrm>
              <a:off x="8912044" y="8560691"/>
              <a:ext cx="2629506" cy="3200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457200">
                <a:lnSpc>
                  <a:spcPct val="130000"/>
                </a:lnSpc>
                <a:defRPr sz="2000" b="0"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defTabSz="685800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Optimizer Task Producer</a:t>
              </a:r>
            </a:p>
          </p:txBody>
        </p:sp>
        <p:sp>
          <p:nvSpPr>
            <p:cNvPr id="57" name="NLP">
              <a:extLst>
                <a:ext uri="{FF2B5EF4-FFF2-40B4-BE49-F238E27FC236}">
                  <a16:creationId xmlns:a16="http://schemas.microsoft.com/office/drawing/2014/main" id="{CC39FC25-CA6E-5CBE-BA9E-F2C836414D93}"/>
                </a:ext>
              </a:extLst>
            </p:cNvPr>
            <p:cNvSpPr/>
            <p:nvPr/>
          </p:nvSpPr>
          <p:spPr>
            <a:xfrm>
              <a:off x="13927735" y="7411641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 defTabSz="45720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685800" hangingPunct="0">
                <a:defRPr/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Task Session</a:t>
              </a:r>
            </a:p>
          </p:txBody>
        </p:sp>
        <p:sp>
          <p:nvSpPr>
            <p:cNvPr id="58" name="知识…">
              <a:extLst>
                <a:ext uri="{FF2B5EF4-FFF2-40B4-BE49-F238E27FC236}">
                  <a16:creationId xmlns:a16="http://schemas.microsoft.com/office/drawing/2014/main" id="{7C222DC6-6D75-7ACA-E27D-2E314749C48A}"/>
                </a:ext>
              </a:extLst>
            </p:cNvPr>
            <p:cNvSpPr/>
            <p:nvPr/>
          </p:nvSpPr>
          <p:spPr>
            <a:xfrm>
              <a:off x="14928580" y="7411641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/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Task</a:t>
              </a:r>
            </a:p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Session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endParaRPr>
            </a:p>
          </p:txBody>
        </p:sp>
        <p:sp>
          <p:nvSpPr>
            <p:cNvPr id="59" name="用户…">
              <a:extLst>
                <a:ext uri="{FF2B5EF4-FFF2-40B4-BE49-F238E27FC236}">
                  <a16:creationId xmlns:a16="http://schemas.microsoft.com/office/drawing/2014/main" id="{95697A46-BC74-FA86-D1C8-669EE2CD64E8}"/>
                </a:ext>
              </a:extLst>
            </p:cNvPr>
            <p:cNvSpPr/>
            <p:nvPr/>
          </p:nvSpPr>
          <p:spPr>
            <a:xfrm>
              <a:off x="15880360" y="7420395"/>
              <a:ext cx="857252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/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Task</a:t>
              </a:r>
            </a:p>
            <a:p>
              <a:pPr algn="ctr" defTabSz="342918" hangingPunct="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 Regular"/>
                  <a:sym typeface="PingFang SC Regular"/>
                </a:rPr>
                <a:t>Session 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  <a:sym typeface="PingFang SC Regular"/>
              </a:endParaRPr>
            </a:p>
          </p:txBody>
        </p:sp>
        <p:sp>
          <p:nvSpPr>
            <p:cNvPr id="60" name="数据分析咨询能力">
              <a:extLst>
                <a:ext uri="{FF2B5EF4-FFF2-40B4-BE49-F238E27FC236}">
                  <a16:creationId xmlns:a16="http://schemas.microsoft.com/office/drawing/2014/main" id="{0F2B04A3-2B78-E42E-9840-86277A628B2B}"/>
                </a:ext>
              </a:extLst>
            </p:cNvPr>
            <p:cNvSpPr/>
            <p:nvPr/>
          </p:nvSpPr>
          <p:spPr>
            <a:xfrm>
              <a:off x="13927735" y="8358825"/>
              <a:ext cx="2809877" cy="762002"/>
            </a:xfrm>
            <a:prstGeom prst="roundRect">
              <a:avLst>
                <a:gd name="adj" fmla="val 0"/>
              </a:avLst>
            </a:prstGeom>
            <a:solidFill>
              <a:srgbClr val="647697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 defTabSz="457200">
                <a:defRPr sz="2000" b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algn="ctr" defTabSz="685800" hangingPunct="0">
                <a:defRPr/>
              </a:pPr>
              <a:r>
                <a:rPr lang="en-US" sz="11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 Task Container</a:t>
              </a:r>
              <a:endParaRPr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">
              <a:extLst>
                <a:ext uri="{FF2B5EF4-FFF2-40B4-BE49-F238E27FC236}">
                  <a16:creationId xmlns:a16="http://schemas.microsoft.com/office/drawing/2014/main" id="{AA63F6D9-F15B-F751-03C1-A1B3CA4B5B6F}"/>
                </a:ext>
              </a:extLst>
            </p:cNvPr>
            <p:cNvSpPr/>
            <p:nvPr/>
          </p:nvSpPr>
          <p:spPr>
            <a:xfrm>
              <a:off x="13623143" y="7190211"/>
              <a:ext cx="3333752" cy="2052147"/>
            </a:xfrm>
            <a:prstGeom prst="rect">
              <a:avLst/>
            </a:prstGeom>
            <a:ln w="12700">
              <a:solidFill>
                <a:srgbClr val="D5D5D5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 defTabSz="619125" hangingPunct="0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62" name="此处为内容描述文本，文本字体选用微软雅黑，字号20磅，字重Regular，颜色色值为#000000，行距为1.5倍。">
              <a:extLst>
                <a:ext uri="{FF2B5EF4-FFF2-40B4-BE49-F238E27FC236}">
                  <a16:creationId xmlns:a16="http://schemas.microsoft.com/office/drawing/2014/main" id="{2216225F-2CBD-F5F7-4C94-C463AF17D7DA}"/>
                </a:ext>
              </a:extLst>
            </p:cNvPr>
            <p:cNvSpPr txBox="1"/>
            <p:nvPr/>
          </p:nvSpPr>
          <p:spPr>
            <a:xfrm>
              <a:off x="13986330" y="9098850"/>
              <a:ext cx="2629506" cy="3200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457200">
                <a:lnSpc>
                  <a:spcPct val="130000"/>
                </a:lnSpc>
                <a:defRPr sz="2000" b="0"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defTabSz="685800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Optimizer Task Executor</a:t>
              </a:r>
            </a:p>
          </p:txBody>
        </p:sp>
        <p:sp>
          <p:nvSpPr>
            <p:cNvPr id="63" name="箭头: 右 62">
              <a:extLst>
                <a:ext uri="{FF2B5EF4-FFF2-40B4-BE49-F238E27FC236}">
                  <a16:creationId xmlns:a16="http://schemas.microsoft.com/office/drawing/2014/main" id="{4417B257-FF46-0F63-93BC-606051CF4B52}"/>
                </a:ext>
              </a:extLst>
            </p:cNvPr>
            <p:cNvSpPr/>
            <p:nvPr/>
          </p:nvSpPr>
          <p:spPr>
            <a:xfrm>
              <a:off x="12245002" y="5959215"/>
              <a:ext cx="968666" cy="356731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zh-CN" altLang="en-US" sz="27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此处为内容描述文本，文本字体选用微软雅黑，字号20磅，字重Regular，颜色色值为#000000，行距为1.5倍。">
              <a:extLst>
                <a:ext uri="{FF2B5EF4-FFF2-40B4-BE49-F238E27FC236}">
                  <a16:creationId xmlns:a16="http://schemas.microsoft.com/office/drawing/2014/main" id="{076B4078-515A-5FA0-F523-697F35755C0D}"/>
                </a:ext>
              </a:extLst>
            </p:cNvPr>
            <p:cNvSpPr txBox="1"/>
            <p:nvPr/>
          </p:nvSpPr>
          <p:spPr>
            <a:xfrm>
              <a:off x="1165361" y="5953109"/>
              <a:ext cx="2470505" cy="4364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l" defTabSz="457200">
                <a:lnSpc>
                  <a:spcPct val="130000"/>
                </a:lnSpc>
                <a:defRPr sz="2000" b="0"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defTabSz="685800">
                <a:lnSpc>
                  <a:spcPct val="150000"/>
                </a:lnSpc>
              </a:pPr>
              <a:r>
                <a:rPr lang="en-US" altLang="zh-CN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Optimizer</a:t>
              </a:r>
              <a:r>
                <a:rPr lang="zh-CN" altLang="en-US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5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Service</a:t>
              </a:r>
            </a:p>
          </p:txBody>
        </p:sp>
        <p:sp>
          <p:nvSpPr>
            <p:cNvPr id="194" name="借助人工智能与大数据  更安全的互联网营销">
              <a:extLst>
                <a:ext uri="{FF2B5EF4-FFF2-40B4-BE49-F238E27FC236}">
                  <a16:creationId xmlns:a16="http://schemas.microsoft.com/office/drawing/2014/main" id="{6620BA98-BE41-8F98-F448-A37ADE5F3943}"/>
                </a:ext>
              </a:extLst>
            </p:cNvPr>
            <p:cNvSpPr txBox="1"/>
            <p:nvPr/>
          </p:nvSpPr>
          <p:spPr>
            <a:xfrm>
              <a:off x="11170948" y="2140810"/>
              <a:ext cx="5630764" cy="325645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5581" tIns="25582" rIns="25581" bIns="25582">
              <a:spAutoFit/>
            </a:bodyPr>
            <a:lstStyle>
              <a:lvl1pPr>
                <a:defRPr sz="2000">
                  <a:solidFill>
                    <a:srgbClr val="00C8DC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marL="257175" indent="-257175" defTabSz="685800" hangingPunct="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ea typeface="TencentSans W7" panose="020C08030202040F0204" pitchFamily="34" charset="-122"/>
                  <a:cs typeface="+mn-cs"/>
                </a:rPr>
                <a:t>基于存算分离的数据智能优化服务</a:t>
              </a:r>
              <a:endPara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ea typeface="TencentSans W7" panose="020C08030202040F0204" pitchFamily="34" charset="-122"/>
                <a:cs typeface="+mn-cs"/>
              </a:endParaRPr>
            </a:p>
            <a:p>
              <a:pPr marL="257175" indent="-257175" defTabSz="685800" hangingPunct="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ea typeface="TencentSans W7" panose="020C08030202040F0204" pitchFamily="34" charset="-122"/>
                  <a:cs typeface="+mn-cs"/>
                </a:rPr>
                <a:t>基于事件与时间驱动的可靠性模型</a:t>
              </a:r>
              <a:endPara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ea typeface="TencentSans W7" panose="020C08030202040F0204" pitchFamily="34" charset="-122"/>
                <a:cs typeface="+mn-cs"/>
              </a:endParaRPr>
            </a:p>
            <a:p>
              <a:pPr marL="257175" indent="-257175" defTabSz="685800" hangingPunct="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ea typeface="TencentSans W7" panose="020C08030202040F0204" pitchFamily="34" charset="-122"/>
                  <a:cs typeface="+mn-cs"/>
                </a:rPr>
                <a:t>后端旁路优化服务，高度解耦</a:t>
              </a:r>
              <a:r>
                <a:rPr lang="en-US" altLang="zh-CN" sz="1400" b="1" dirty="0">
                  <a:solidFill>
                    <a:schemeClr val="bg1"/>
                  </a:solidFill>
                  <a:latin typeface="Calibri" panose="020F0502020204030204" pitchFamily="34" charset="0"/>
                  <a:ea typeface="TencentSans W7" panose="020C08030202040F0204" pitchFamily="34" charset="-122"/>
                  <a:cs typeface="+mn-cs"/>
                </a:rPr>
                <a:t>Iceberg</a:t>
              </a:r>
              <a:r>
                <a:rPr lang="zh-CN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ea typeface="TencentSans W7" panose="020C08030202040F0204" pitchFamily="34" charset="-122"/>
                  <a:cs typeface="+mn-cs"/>
                </a:rPr>
                <a:t>内核</a:t>
              </a:r>
              <a:endPara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ea typeface="TencentSans W7" panose="020C08030202040F0204" pitchFamily="34" charset="-122"/>
                <a:cs typeface="+mn-cs"/>
              </a:endParaRPr>
            </a:p>
            <a:p>
              <a:pPr marL="257175" indent="-257175" defTabSz="685800" hangingPunct="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ea typeface="TencentSans W7" panose="020C08030202040F0204" pitchFamily="34" charset="-122"/>
                  <a:cs typeface="+mn-cs"/>
                </a:rPr>
                <a:t>基于策略事件规则的优化任务，任务间相互独立且扩展性强</a:t>
              </a:r>
              <a:endPara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ea typeface="TencentSans W7" panose="020C08030202040F0204" pitchFamily="34" charset="-122"/>
                <a:cs typeface="+mn-cs"/>
              </a:endParaRPr>
            </a:p>
            <a:p>
              <a:pPr marL="257175" indent="-257175" defTabSz="685800" hangingPunct="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ea typeface="TencentSans W7" panose="020C08030202040F0204" pitchFamily="34" charset="-122"/>
                  <a:cs typeface="+mn-cs"/>
                </a:rPr>
                <a:t>智能化优化任务管理，支持任务反馈优化策略和规则</a:t>
              </a:r>
            </a:p>
          </p:txBody>
        </p:sp>
      </p:grpSp>
      <p:pic>
        <p:nvPicPr>
          <p:cNvPr id="2" name="图片 1" descr="组-11">
            <a:extLst>
              <a:ext uri="{FF2B5EF4-FFF2-40B4-BE49-F238E27FC236}">
                <a16:creationId xmlns:a16="http://schemas.microsoft.com/office/drawing/2014/main" id="{1760A645-98BE-06C4-9783-717E6C921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516979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96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806" name="image 8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55689" y="2209292"/>
            <a:ext cx="4031234" cy="538734"/>
          </a:xfrm>
          <a:prstGeom prst="rect">
            <a:avLst/>
          </a:prstGeom>
        </p:spPr>
      </p:pic>
      <p:sp>
        <p:nvSpPr>
          <p:cNvPr id="807" name="Object 807"/>
          <p:cNvSpPr txBox="1"/>
          <p:nvPr/>
        </p:nvSpPr>
        <p:spPr>
          <a:xfrm>
            <a:off x="6855714" y="2256917"/>
            <a:ext cx="4000500" cy="723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用户可结合使用场景灵活创建数据表，结果数据优化达到最优效果</a:t>
            </a: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01916" y="1801241"/>
            <a:ext cx="3764153" cy="414020"/>
          </a:xfrm>
          <a:prstGeom prst="rect">
            <a:avLst/>
          </a:prstGeom>
        </p:spPr>
      </p:pic>
      <p:sp>
        <p:nvSpPr>
          <p:cNvPr id="809" name="Object 809"/>
          <p:cNvSpPr txBox="1"/>
          <p:nvPr/>
        </p:nvSpPr>
        <p:spPr>
          <a:xfrm>
            <a:off x="7300341" y="1810766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755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Append/</a:t>
            </a:r>
            <a:r>
              <a:rPr lang="en-US" altLang="zh-CN" sz="1755" dirty="0" err="1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Upsert</a:t>
            </a:r>
            <a:r>
              <a:rPr lang="zh-CN" altLang="en-US" sz="1755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场景建表</a:t>
            </a:r>
            <a:endParaRPr lang="zh-CN" altLang="en-US" sz="1755" b="0" i="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8010" name="image 80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55689" y="5013452"/>
            <a:ext cx="4031234" cy="538734"/>
          </a:xfrm>
          <a:prstGeom prst="rect">
            <a:avLst/>
          </a:prstGeom>
        </p:spPr>
      </p:pic>
      <p:sp>
        <p:nvSpPr>
          <p:cNvPr id="8011" name="Object 8011"/>
          <p:cNvSpPr txBox="1"/>
          <p:nvPr/>
        </p:nvSpPr>
        <p:spPr>
          <a:xfrm>
            <a:off x="6855714" y="5061077"/>
            <a:ext cx="4000500" cy="812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zh-CN" altLang="en-US" sz="1365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结合</a:t>
            </a:r>
            <a:r>
              <a:rPr lang="en-US" altLang="zh-CN" sz="1365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DLC</a:t>
            </a:r>
            <a:r>
              <a:rPr lang="zh-CN" altLang="en-US" sz="1365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多场景实践，自动补充最佳</a:t>
            </a:r>
            <a:r>
              <a:rPr lang="en-US" altLang="zh-CN" sz="1365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Iceberg</a:t>
            </a:r>
            <a:r>
              <a:rPr lang="zh-CN" altLang="en-US" sz="1365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存算分离场景数据表属性</a:t>
            </a:r>
            <a:endParaRPr lang="zh-CN" altLang="en-US" sz="1365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8012" name="image 80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08139" y="4624197"/>
            <a:ext cx="3764153" cy="414020"/>
          </a:xfrm>
          <a:prstGeom prst="rect">
            <a:avLst/>
          </a:prstGeom>
        </p:spPr>
      </p:pic>
      <p:sp>
        <p:nvSpPr>
          <p:cNvPr id="8013" name="Object 8013"/>
          <p:cNvSpPr txBox="1"/>
          <p:nvPr/>
        </p:nvSpPr>
        <p:spPr>
          <a:xfrm>
            <a:off x="7306564" y="4633722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自动补充场景必要属性</a:t>
            </a:r>
            <a:endParaRPr lang="zh-CN" altLang="en-US" sz="1755" b="0" i="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8014" name="image 80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82740" y="3576066"/>
            <a:ext cx="3959733" cy="538734"/>
          </a:xfrm>
          <a:prstGeom prst="rect">
            <a:avLst/>
          </a:prstGeom>
        </p:spPr>
      </p:pic>
      <p:sp>
        <p:nvSpPr>
          <p:cNvPr id="8015" name="Object 8015"/>
          <p:cNvSpPr txBox="1"/>
          <p:nvPr/>
        </p:nvSpPr>
        <p:spPr>
          <a:xfrm>
            <a:off x="6882765" y="3623691"/>
            <a:ext cx="3937000" cy="800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灵活配置数据优化策略，可继承可自定义</a:t>
            </a:r>
          </a:p>
        </p:txBody>
      </p:sp>
      <p:pic>
        <p:nvPicPr>
          <p:cNvPr id="98016" name="image 80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28967" y="3167888"/>
            <a:ext cx="3764153" cy="414020"/>
          </a:xfrm>
          <a:prstGeom prst="rect">
            <a:avLst/>
          </a:prstGeom>
        </p:spPr>
      </p:pic>
      <p:sp>
        <p:nvSpPr>
          <p:cNvPr id="8017" name="Object 8017"/>
          <p:cNvSpPr txBox="1"/>
          <p:nvPr/>
        </p:nvSpPr>
        <p:spPr>
          <a:xfrm>
            <a:off x="7327392" y="3177413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自定义或继承数据优化策略</a:t>
            </a:r>
          </a:p>
        </p:txBody>
      </p:sp>
      <p:pic>
        <p:nvPicPr>
          <p:cNvPr id="98018" name="image 801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97395" y="1004189"/>
            <a:ext cx="4141724" cy="4048633"/>
          </a:xfrm>
          <a:prstGeom prst="rect">
            <a:avLst/>
          </a:prstGeom>
        </p:spPr>
      </p:pic>
      <p:pic>
        <p:nvPicPr>
          <p:cNvPr id="98019" name="image 801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863588" y="1735201"/>
            <a:ext cx="353441" cy="371348"/>
          </a:xfrm>
          <a:prstGeom prst="rect">
            <a:avLst/>
          </a:prstGeom>
        </p:spPr>
      </p:pic>
      <p:pic>
        <p:nvPicPr>
          <p:cNvPr id="98020" name="image 802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854571" y="3142361"/>
            <a:ext cx="371348" cy="340487"/>
          </a:xfrm>
          <a:prstGeom prst="rect">
            <a:avLst/>
          </a:prstGeom>
        </p:spPr>
      </p:pic>
      <p:pic>
        <p:nvPicPr>
          <p:cNvPr id="98021" name="image 802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857619" y="4620768"/>
            <a:ext cx="365379" cy="37134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7E90F58-7AA6-1289-E8FA-7A50689EC4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8403" y="1144270"/>
            <a:ext cx="3779708" cy="53263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9976CD-FE76-25B5-54D2-EBE56D87F397}"/>
              </a:ext>
            </a:extLst>
          </p:cNvPr>
          <p:cNvSpPr txBox="1"/>
          <p:nvPr/>
        </p:nvSpPr>
        <p:spPr>
          <a:xfrm>
            <a:off x="310419" y="238370"/>
            <a:ext cx="1004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en-US" altLang="zh-CN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DLC</a:t>
            </a:r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技术支撑：场景建表产品化</a:t>
            </a:r>
            <a:endParaRPr lang="en-US" altLang="zh-CN" sz="3200" b="1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Microsoft YaHei Light" charset="-122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002" name="image 10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03" name="Object 10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006" name="image 10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04035" y="5566156"/>
            <a:ext cx="8460740" cy="1004824"/>
          </a:xfrm>
          <a:prstGeom prst="rect">
            <a:avLst/>
          </a:prstGeom>
        </p:spPr>
      </p:pic>
      <p:sp>
        <p:nvSpPr>
          <p:cNvPr id="1007" name="Object 1007"/>
          <p:cNvSpPr txBox="1"/>
          <p:nvPr/>
        </p:nvSpPr>
        <p:spPr>
          <a:xfrm>
            <a:off x="1813560" y="5575681"/>
            <a:ext cx="8432800" cy="10033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数据目录、数据库、数据表多级数据优化策略配置，默认自动继承上级策略</a:t>
            </a:r>
            <a:endParaRPr lang="en-US" altLang="zh-CN" sz="1365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zh-CN" altLang="en-US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多场景实践提供最优策略配置默认值</a:t>
            </a:r>
            <a:endParaRPr lang="en-US" altLang="zh-CN" sz="1365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zh-CN" altLang="en-US" sz="1365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多维度监控、多指标统计数据表优化效果</a:t>
            </a:r>
            <a:endParaRPr lang="zh-CN" altLang="en-US" sz="1365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008" name="image 10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32135" y="1108313"/>
            <a:ext cx="4938966" cy="4339987"/>
          </a:xfrm>
          <a:prstGeom prst="rect">
            <a:avLst/>
          </a:prstGeom>
        </p:spPr>
      </p:pic>
      <p:pic>
        <p:nvPicPr>
          <p:cNvPr id="91009" name="image 10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814219" y="1043940"/>
            <a:ext cx="4938966" cy="440436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84E263-E067-513F-8F02-6E130B911A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8819" y="1975731"/>
            <a:ext cx="2552376" cy="2605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FA4A37-51D8-F9EB-0281-3A768A659B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4850" y="1520943"/>
            <a:ext cx="3162300" cy="3514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9962EE-4B5A-B820-F5EF-6B4E1564FE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6587" y="1201507"/>
            <a:ext cx="2506594" cy="4089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6232AC-7156-36BF-6572-B111BFD71594}"/>
              </a:ext>
            </a:extLst>
          </p:cNvPr>
          <p:cNvSpPr txBox="1"/>
          <p:nvPr/>
        </p:nvSpPr>
        <p:spPr>
          <a:xfrm>
            <a:off x="310419" y="353626"/>
            <a:ext cx="1004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en-US" altLang="zh-CN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DLC</a:t>
            </a:r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技术支撑：数据优化产品化</a:t>
            </a:r>
            <a:endParaRPr lang="en-US" altLang="zh-CN" sz="3200" b="1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Microsoft YaHei Light" charset="-122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302" name="image 1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03" name="Object 13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3021" name="image 130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34855" y="2959623"/>
            <a:ext cx="2028570" cy="7924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9B3E8B-CE82-086C-1315-CED2DBA75703}"/>
              </a:ext>
            </a:extLst>
          </p:cNvPr>
          <p:cNvSpPr txBox="1"/>
          <p:nvPr/>
        </p:nvSpPr>
        <p:spPr>
          <a:xfrm>
            <a:off x="724157" y="240709"/>
            <a:ext cx="99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en-US" altLang="zh-CN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DLC</a:t>
            </a:r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技术支持：湖仓一体解决方案</a:t>
            </a:r>
            <a:endParaRPr lang="en-US" altLang="zh-CN" sz="3200" b="1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Microsoft YaHei Light" charset="-122"/>
              <a:sym typeface="+mn-lt"/>
            </a:endParaRPr>
          </a:p>
        </p:txBody>
      </p:sp>
      <p:sp>
        <p:nvSpPr>
          <p:cNvPr id="913024" name="圆角矩形 99">
            <a:extLst>
              <a:ext uri="{FF2B5EF4-FFF2-40B4-BE49-F238E27FC236}">
                <a16:creationId xmlns:a16="http://schemas.microsoft.com/office/drawing/2014/main" id="{4F80E818-8FB4-AF24-5FFF-DB8F61B0F324}"/>
              </a:ext>
            </a:extLst>
          </p:cNvPr>
          <p:cNvSpPr/>
          <p:nvPr/>
        </p:nvSpPr>
        <p:spPr>
          <a:xfrm>
            <a:off x="145057" y="1173563"/>
            <a:ext cx="11868151" cy="3337477"/>
          </a:xfrm>
          <a:prstGeom prst="roundRect">
            <a:avLst>
              <a:gd name="adj" fmla="val 9184"/>
            </a:avLst>
          </a:prstGeom>
          <a:solidFill>
            <a:schemeClr val="bg1"/>
          </a:solidFill>
          <a:ln w="19050">
            <a:solidFill>
              <a:schemeClr val="bg1">
                <a:lumMod val="95000"/>
                <a:alpha val="20000"/>
              </a:schemeClr>
            </a:solidFill>
          </a:ln>
          <a:effectLst>
            <a:outerShdw blurRad="151606" dist="38100" dir="2700000" algn="tl" rotWithShape="0">
              <a:prstClr val="black">
                <a:alpha val="1039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2703" b="1" dirty="0"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B6E38B6-8FC6-3A3C-EBE6-5354CF9FB8E3}"/>
              </a:ext>
            </a:extLst>
          </p:cNvPr>
          <p:cNvGrpSpPr/>
          <p:nvPr/>
        </p:nvGrpSpPr>
        <p:grpSpPr>
          <a:xfrm>
            <a:off x="376380" y="1353948"/>
            <a:ext cx="11400779" cy="5314115"/>
            <a:chOff x="1734886" y="1921426"/>
            <a:chExt cx="14243465" cy="660248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9E8D74A-E14B-9D5B-D62C-337588390182}"/>
                </a:ext>
              </a:extLst>
            </p:cNvPr>
            <p:cNvGrpSpPr/>
            <p:nvPr/>
          </p:nvGrpSpPr>
          <p:grpSpPr>
            <a:xfrm>
              <a:off x="1734886" y="1921426"/>
              <a:ext cx="14243465" cy="3709468"/>
              <a:chOff x="454864" y="2183362"/>
              <a:chExt cx="16859930" cy="4390882"/>
            </a:xfrm>
          </p:grpSpPr>
          <p:pic>
            <p:nvPicPr>
              <p:cNvPr id="7" name="Picture 2" descr="Apache Kafka">
                <a:extLst>
                  <a:ext uri="{FF2B5EF4-FFF2-40B4-BE49-F238E27FC236}">
                    <a16:creationId xmlns:a16="http://schemas.microsoft.com/office/drawing/2014/main" id="{359ED16F-78A0-355E-D4D1-DC02FDCEBC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0703" y="4114030"/>
                <a:ext cx="1006288" cy="1006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圆角矩形 11">
                <a:extLst>
                  <a:ext uri="{FF2B5EF4-FFF2-40B4-BE49-F238E27FC236}">
                    <a16:creationId xmlns:a16="http://schemas.microsoft.com/office/drawing/2014/main" id="{277E6712-EEBA-C128-79C4-9470647AA08F}"/>
                  </a:ext>
                </a:extLst>
              </p:cNvPr>
              <p:cNvSpPr/>
              <p:nvPr/>
            </p:nvSpPr>
            <p:spPr>
              <a:xfrm>
                <a:off x="5419682" y="3468054"/>
                <a:ext cx="8761065" cy="2252913"/>
              </a:xfrm>
              <a:prstGeom prst="roundRect">
                <a:avLst/>
              </a:prstGeom>
              <a:solidFill>
                <a:schemeClr val="bg1">
                  <a:lumMod val="85000"/>
                  <a:alpha val="37000"/>
                </a:schemeClr>
              </a:solidFill>
              <a:ln w="12700">
                <a:miter lim="400000"/>
              </a:ln>
            </p:spPr>
            <p:txBody>
              <a:bodyPr lIns="76200" tIns="76200" rIns="76200" bIns="76200" rtlCol="0" anchor="ctr"/>
              <a:lstStyle/>
              <a:p>
                <a:pPr defTabSz="1371600"/>
                <a:endParaRPr kumimoji="1" lang="zh-CN" altLang="en-US" sz="2800">
                  <a:solidFill>
                    <a:srgbClr val="FFFFFF"/>
                  </a:solidFill>
                  <a:latin typeface="FZLanTingHei-R-GBK"/>
                  <a:ea typeface="微软雅黑" panose="020B0503020204020204" pitchFamily="34" charset="-122"/>
                  <a:cs typeface="Helvetica Neue Medium" panose="02000503000000020004"/>
                  <a:sym typeface="Helvetica Neue Medium" panose="02000503000000020004"/>
                </a:endParaRPr>
              </a:p>
            </p:txBody>
          </p:sp>
          <p:pic>
            <p:nvPicPr>
              <p:cNvPr id="9" name="图形 8">
                <a:extLst>
                  <a:ext uri="{FF2B5EF4-FFF2-40B4-BE49-F238E27FC236}">
                    <a16:creationId xmlns:a16="http://schemas.microsoft.com/office/drawing/2014/main" id="{730CC55A-0350-831A-5E13-A1E523B32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1558" y="3179961"/>
                <a:ext cx="493328" cy="493328"/>
              </a:xfrm>
              <a:prstGeom prst="rect">
                <a:avLst/>
              </a:prstGeom>
            </p:spPr>
          </p:pic>
          <p:pic>
            <p:nvPicPr>
              <p:cNvPr id="10" name="图形 9">
                <a:extLst>
                  <a:ext uri="{FF2B5EF4-FFF2-40B4-BE49-F238E27FC236}">
                    <a16:creationId xmlns:a16="http://schemas.microsoft.com/office/drawing/2014/main" id="{0C47AF05-BFBB-D52F-F275-1C768413E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54864" y="4993216"/>
                <a:ext cx="493328" cy="493328"/>
              </a:xfrm>
              <a:prstGeom prst="rect">
                <a:avLst/>
              </a:prstGeom>
            </p:spPr>
          </p:pic>
          <p:pic>
            <p:nvPicPr>
              <p:cNvPr id="11" name="图形 10">
                <a:extLst>
                  <a:ext uri="{FF2B5EF4-FFF2-40B4-BE49-F238E27FC236}">
                    <a16:creationId xmlns:a16="http://schemas.microsoft.com/office/drawing/2014/main" id="{DA38491A-CA06-6BF6-311F-23F5B8520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39629" y="4993216"/>
                <a:ext cx="493328" cy="493328"/>
              </a:xfrm>
              <a:prstGeom prst="rect">
                <a:avLst/>
              </a:prstGeom>
            </p:spPr>
          </p:pic>
          <p:pic>
            <p:nvPicPr>
              <p:cNvPr id="12" name="图形 11">
                <a:extLst>
                  <a:ext uri="{FF2B5EF4-FFF2-40B4-BE49-F238E27FC236}">
                    <a16:creationId xmlns:a16="http://schemas.microsoft.com/office/drawing/2014/main" id="{F1CA20A2-C05D-A815-AC3C-AC114FB2D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476693" y="3192219"/>
                <a:ext cx="493328" cy="493328"/>
              </a:xfrm>
              <a:prstGeom prst="rect">
                <a:avLst/>
              </a:prstGeom>
            </p:spPr>
          </p:pic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73C0AE45-4AFA-4485-FFA2-85D69E365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624393" y="4993218"/>
                <a:ext cx="493328" cy="493328"/>
              </a:xfrm>
              <a:prstGeom prst="rect">
                <a:avLst/>
              </a:prstGeom>
            </p:spPr>
          </p:pic>
          <p:sp>
            <p:nvSpPr>
              <p:cNvPr id="14" name="右大括号 13">
                <a:extLst>
                  <a:ext uri="{FF2B5EF4-FFF2-40B4-BE49-F238E27FC236}">
                    <a16:creationId xmlns:a16="http://schemas.microsoft.com/office/drawing/2014/main" id="{4057CF8B-FA04-284B-197B-2DFFAE27DC30}"/>
                  </a:ext>
                </a:extLst>
              </p:cNvPr>
              <p:cNvSpPr/>
              <p:nvPr/>
            </p:nvSpPr>
            <p:spPr>
              <a:xfrm rot="5400000">
                <a:off x="1071629" y="3576225"/>
                <a:ext cx="415499" cy="1089861"/>
              </a:xfrm>
              <a:prstGeom prst="rightBrac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371600">
                  <a:defRPr/>
                </a:pPr>
                <a:endParaRPr kumimoji="1" lang="zh-CN" altLang="en-US" sz="1400">
                  <a:solidFill>
                    <a:prstClr val="black">
                      <a:lumMod val="50000"/>
                      <a:lumOff val="50000"/>
                    </a:prstClr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右大括号 14">
                <a:extLst>
                  <a:ext uri="{FF2B5EF4-FFF2-40B4-BE49-F238E27FC236}">
                    <a16:creationId xmlns:a16="http://schemas.microsoft.com/office/drawing/2014/main" id="{C8C0272C-195B-DA21-0641-ED837FE4525A}"/>
                  </a:ext>
                </a:extLst>
              </p:cNvPr>
              <p:cNvSpPr/>
              <p:nvPr/>
            </p:nvSpPr>
            <p:spPr>
              <a:xfrm rot="5400000">
                <a:off x="1050598" y="5193112"/>
                <a:ext cx="448530" cy="1483964"/>
              </a:xfrm>
              <a:prstGeom prst="rightBrac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371600">
                  <a:defRPr/>
                </a:pPr>
                <a:endParaRPr kumimoji="1" lang="zh-CN" altLang="en-US" sz="1400">
                  <a:solidFill>
                    <a:prstClr val="black">
                      <a:lumMod val="50000"/>
                      <a:lumOff val="50000"/>
                    </a:prstClr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6BC9C4-8540-11AD-8C8F-B1A86C646163}"/>
                  </a:ext>
                </a:extLst>
              </p:cNvPr>
              <p:cNvSpPr txBox="1"/>
              <p:nvPr/>
            </p:nvSpPr>
            <p:spPr>
              <a:xfrm>
                <a:off x="734451" y="4468354"/>
                <a:ext cx="1089860" cy="300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600">
                  <a:defRPr/>
                </a:pPr>
                <a:r>
                  <a:rPr kumimoji="1" lang="zh-CN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FZLanTingHei-R-GBK"/>
                    <a:ea typeface="微软雅黑" panose="020B0503020204020204" pitchFamily="34" charset="-122"/>
                  </a:rPr>
                  <a:t>结构化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62826D1-B861-30DD-0B52-BA43E74A268A}"/>
                  </a:ext>
                </a:extLst>
              </p:cNvPr>
              <p:cNvSpPr txBox="1"/>
              <p:nvPr/>
            </p:nvSpPr>
            <p:spPr>
              <a:xfrm>
                <a:off x="667496" y="6273685"/>
                <a:ext cx="1349351" cy="300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600">
                  <a:defRPr/>
                </a:pPr>
                <a:r>
                  <a:rPr kumimoji="1" lang="zh-CN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FZLanTingHei-R-GBK"/>
                    <a:ea typeface="微软雅黑" panose="020B0503020204020204" pitchFamily="34" charset="-122"/>
                  </a:rPr>
                  <a:t>半结构化</a:t>
                </a:r>
              </a:p>
            </p:txBody>
          </p:sp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2FC693A3-0CEF-342A-5C28-256AD93FF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436001" y="3011780"/>
                <a:ext cx="879084" cy="879084"/>
              </a:xfrm>
              <a:prstGeom prst="rect">
                <a:avLst/>
              </a:prstGeom>
            </p:spPr>
          </p:pic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50EB5FD3-FCA0-6F99-7127-F947309D9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6451904" y="3522008"/>
                <a:ext cx="824772" cy="824772"/>
              </a:xfrm>
              <a:prstGeom prst="rect">
                <a:avLst/>
              </a:prstGeom>
            </p:spPr>
          </p:pic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BB101FD7-8B66-A174-2187-0ED4F48C1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6490022" y="4941889"/>
                <a:ext cx="824772" cy="824772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836273F-524A-D2EB-3D20-7EF8382EFA3E}"/>
                  </a:ext>
                </a:extLst>
              </p:cNvPr>
              <p:cNvSpPr txBox="1"/>
              <p:nvPr/>
            </p:nvSpPr>
            <p:spPr>
              <a:xfrm>
                <a:off x="16650576" y="3014177"/>
                <a:ext cx="387464" cy="36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:r>
                  <a:rPr kumimoji="1" lang="en-US" altLang="zh-CN" sz="1400" dirty="0">
                    <a:solidFill>
                      <a:srgbClr val="0070C0"/>
                    </a:solidFill>
                    <a:latin typeface="FZLanTingHei-R-GBK"/>
                    <a:ea typeface="微软雅黑" panose="020B0503020204020204" pitchFamily="34" charset="-122"/>
                  </a:rPr>
                  <a:t>BI</a:t>
                </a:r>
                <a:endParaRPr kumimoji="1" lang="zh-CN" altLang="en-US" sz="1400" dirty="0">
                  <a:solidFill>
                    <a:srgbClr val="0070C0"/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F61121F-6D24-0EAD-5426-93C8BE387831}"/>
                  </a:ext>
                </a:extLst>
              </p:cNvPr>
              <p:cNvSpPr txBox="1"/>
              <p:nvPr/>
            </p:nvSpPr>
            <p:spPr>
              <a:xfrm>
                <a:off x="16187115" y="4419012"/>
                <a:ext cx="806879" cy="36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:r>
                  <a:rPr kumimoji="1" lang="en-US" altLang="zh-CN" sz="1400" dirty="0">
                    <a:solidFill>
                      <a:srgbClr val="0070C0"/>
                    </a:solidFill>
                    <a:latin typeface="FZLanTingHei-R-GBK"/>
                    <a:ea typeface="微软雅黑" panose="020B0503020204020204" pitchFamily="34" charset="-122"/>
                  </a:rPr>
                  <a:t>Report</a:t>
                </a:r>
                <a:endParaRPr kumimoji="1" lang="zh-CN" altLang="en-US" sz="1400" dirty="0">
                  <a:solidFill>
                    <a:srgbClr val="0070C0"/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0898B94-F871-8407-6523-B79B6BDC9058}"/>
                  </a:ext>
                </a:extLst>
              </p:cNvPr>
              <p:cNvSpPr/>
              <p:nvPr/>
            </p:nvSpPr>
            <p:spPr>
              <a:xfrm>
                <a:off x="13714701" y="2207155"/>
                <a:ext cx="1190091" cy="400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371600">
                  <a:defRPr/>
                </a:pPr>
                <a:r>
                  <a:rPr lang="zh-CN" altLang="en-US" sz="1600" dirty="0">
                    <a:solidFill>
                      <a:srgbClr val="0E2260"/>
                    </a:solidFill>
                    <a:latin typeface="FZLanTingHei-R-GBK"/>
                    <a:ea typeface="腾讯体 W7" panose="020C08030202040F0204" pitchFamily="34" charset="-122"/>
                  </a:rPr>
                  <a:t>实时</a:t>
                </a:r>
                <a:r>
                  <a:rPr lang="zh-CN" altLang="en" sz="1600" dirty="0">
                    <a:solidFill>
                      <a:srgbClr val="0E2260"/>
                    </a:solidFill>
                    <a:latin typeface="FZLanTingHei-R-GBK"/>
                    <a:ea typeface="腾讯体 W7" panose="020C08030202040F0204" pitchFamily="34" charset="-122"/>
                  </a:rPr>
                  <a:t>数仓</a:t>
                </a:r>
                <a:endParaRPr lang="en" altLang="zh-CN" sz="1600" dirty="0">
                  <a:solidFill>
                    <a:srgbClr val="0E2260"/>
                  </a:solidFill>
                  <a:latin typeface="FZLanTingHei-R-GBK"/>
                  <a:ea typeface="腾讯体 W7" panose="020C08030202040F0204" pitchFamily="34" charset="-122"/>
                </a:endParaRPr>
              </a:p>
            </p:txBody>
          </p:sp>
          <p:pic>
            <p:nvPicPr>
              <p:cNvPr id="24" name="图形 23">
                <a:extLst>
                  <a:ext uri="{FF2B5EF4-FFF2-40B4-BE49-F238E27FC236}">
                    <a16:creationId xmlns:a16="http://schemas.microsoft.com/office/drawing/2014/main" id="{5AE9E163-179D-21B3-45FF-2677F35C1E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17157" t="15386" r="20811" b="15610"/>
              <a:stretch/>
            </p:blipFill>
            <p:spPr>
              <a:xfrm>
                <a:off x="7409306" y="3550083"/>
                <a:ext cx="715362" cy="582371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E50CE93-8B4A-F361-CF51-C8B892514658}"/>
                  </a:ext>
                </a:extLst>
              </p:cNvPr>
              <p:cNvSpPr/>
              <p:nvPr/>
            </p:nvSpPr>
            <p:spPr>
              <a:xfrm>
                <a:off x="8149586" y="4357480"/>
                <a:ext cx="440593" cy="30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371600">
                  <a:defRPr/>
                </a:pPr>
                <a:r>
                  <a:rPr kumimoji="1" lang="en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FZLanTingHei-R-GBK"/>
                    <a:ea typeface="微软雅黑" panose="020B0503020204020204" pitchFamily="34" charset="-122"/>
                  </a:rPr>
                  <a:t>ETL</a:t>
                </a:r>
              </a:p>
            </p:txBody>
          </p:sp>
          <p:sp>
            <p:nvSpPr>
              <p:cNvPr id="26" name="object 42">
                <a:extLst>
                  <a:ext uri="{FF2B5EF4-FFF2-40B4-BE49-F238E27FC236}">
                    <a16:creationId xmlns:a16="http://schemas.microsoft.com/office/drawing/2014/main" id="{287B8B09-CD19-4A58-57CC-7D4564E24B3D}"/>
                  </a:ext>
                </a:extLst>
              </p:cNvPr>
              <p:cNvSpPr/>
              <p:nvPr/>
            </p:nvSpPr>
            <p:spPr>
              <a:xfrm>
                <a:off x="5689157" y="4284986"/>
                <a:ext cx="2419187" cy="1083470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 defTabSz="1371600"/>
                <a:endParaRPr sz="1400" dirty="0">
                  <a:solidFill>
                    <a:prstClr val="black"/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object 44">
                <a:extLst>
                  <a:ext uri="{FF2B5EF4-FFF2-40B4-BE49-F238E27FC236}">
                    <a16:creationId xmlns:a16="http://schemas.microsoft.com/office/drawing/2014/main" id="{10B7C32E-321B-CEE1-A096-21C07A7E5F15}"/>
                  </a:ext>
                </a:extLst>
              </p:cNvPr>
              <p:cNvSpPr txBox="1"/>
              <p:nvPr/>
            </p:nvSpPr>
            <p:spPr>
              <a:xfrm>
                <a:off x="5752087" y="4587717"/>
                <a:ext cx="2198766" cy="490306"/>
              </a:xfrm>
              <a:prstGeom prst="rect">
                <a:avLst/>
              </a:prstGeom>
            </p:spPr>
            <p:txBody>
              <a:bodyPr vert="horz" wrap="square" lIns="0" tIns="19050" rIns="0" bIns="0" rtlCol="0">
                <a:spAutoFit/>
              </a:bodyPr>
              <a:lstStyle/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1200" spc="-90" dirty="0">
                    <a:solidFill>
                      <a:prstClr val="black"/>
                    </a:solidFill>
                    <a:latin typeface="FZLanTingHei-R-GBK"/>
                    <a:ea typeface="微软雅黑" panose="020B0503020204020204" pitchFamily="34" charset="-122"/>
                    <a:cs typeface="微软雅黑"/>
                  </a:rPr>
                  <a:t>ODS</a:t>
                </a:r>
              </a:p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1200" spc="-90" dirty="0">
                    <a:solidFill>
                      <a:prstClr val="black"/>
                    </a:solidFill>
                    <a:latin typeface="FZLanTingHei-R-GBK"/>
                    <a:ea typeface="微软雅黑" panose="020B0503020204020204" pitchFamily="34" charset="-122"/>
                    <a:cs typeface="微软雅黑"/>
                  </a:rPr>
                  <a:t>Iceberg/hive</a:t>
                </a:r>
                <a:endParaRPr sz="1200" dirty="0">
                  <a:solidFill>
                    <a:prstClr val="black"/>
                  </a:solidFill>
                  <a:latin typeface="FZLanTingHei-R-GBK"/>
                  <a:ea typeface="微软雅黑" panose="020B0503020204020204" pitchFamily="34" charset="-122"/>
                  <a:cs typeface="微软雅黑"/>
                </a:endParaRPr>
              </a:p>
            </p:txBody>
          </p:sp>
          <p:sp>
            <p:nvSpPr>
              <p:cNvPr id="28" name="object 42">
                <a:extLst>
                  <a:ext uri="{FF2B5EF4-FFF2-40B4-BE49-F238E27FC236}">
                    <a16:creationId xmlns:a16="http://schemas.microsoft.com/office/drawing/2014/main" id="{0BBF7802-83A4-9A83-3286-2FB0E1A640FA}"/>
                  </a:ext>
                </a:extLst>
              </p:cNvPr>
              <p:cNvSpPr/>
              <p:nvPr/>
            </p:nvSpPr>
            <p:spPr>
              <a:xfrm>
                <a:off x="8888325" y="4284986"/>
                <a:ext cx="2198766" cy="1083470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 defTabSz="1371600"/>
                <a:endParaRPr sz="1400" dirty="0">
                  <a:solidFill>
                    <a:prstClr val="black"/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object 44">
                <a:extLst>
                  <a:ext uri="{FF2B5EF4-FFF2-40B4-BE49-F238E27FC236}">
                    <a16:creationId xmlns:a16="http://schemas.microsoft.com/office/drawing/2014/main" id="{B84D2D8D-90C6-FB72-9395-4CEA9925FE3E}"/>
                  </a:ext>
                </a:extLst>
              </p:cNvPr>
              <p:cNvSpPr txBox="1"/>
              <p:nvPr/>
            </p:nvSpPr>
            <p:spPr>
              <a:xfrm>
                <a:off x="8985908" y="4615884"/>
                <a:ext cx="1913896" cy="490306"/>
              </a:xfrm>
              <a:prstGeom prst="rect">
                <a:avLst/>
              </a:prstGeom>
            </p:spPr>
            <p:txBody>
              <a:bodyPr vert="horz" wrap="square" lIns="0" tIns="19050" rIns="0" bIns="0" rtlCol="0">
                <a:spAutoFit/>
              </a:bodyPr>
              <a:lstStyle/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1200" spc="-90" dirty="0">
                    <a:solidFill>
                      <a:prstClr val="black"/>
                    </a:solidFill>
                    <a:latin typeface="FZLanTingHei-R-GBK"/>
                    <a:ea typeface="微软雅黑" panose="020B0503020204020204" pitchFamily="34" charset="-122"/>
                    <a:cs typeface="微软雅黑"/>
                  </a:rPr>
                  <a:t>DWD</a:t>
                </a:r>
              </a:p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1200" spc="-90" dirty="0">
                    <a:solidFill>
                      <a:prstClr val="black"/>
                    </a:solidFill>
                    <a:latin typeface="FZLanTingHei-R-GBK"/>
                    <a:ea typeface="微软雅黑" panose="020B0503020204020204" pitchFamily="34" charset="-122"/>
                    <a:cs typeface="微软雅黑"/>
                  </a:rPr>
                  <a:t>Iceberg/hive</a:t>
                </a:r>
                <a:endParaRPr sz="1200" dirty="0">
                  <a:solidFill>
                    <a:prstClr val="black"/>
                  </a:solidFill>
                  <a:latin typeface="FZLanTingHei-R-GBK"/>
                  <a:ea typeface="微软雅黑" panose="020B0503020204020204" pitchFamily="34" charset="-122"/>
                  <a:cs typeface="微软雅黑"/>
                </a:endParaRPr>
              </a:p>
            </p:txBody>
          </p:sp>
          <p:sp>
            <p:nvSpPr>
              <p:cNvPr id="30" name="object 42">
                <a:extLst>
                  <a:ext uri="{FF2B5EF4-FFF2-40B4-BE49-F238E27FC236}">
                    <a16:creationId xmlns:a16="http://schemas.microsoft.com/office/drawing/2014/main" id="{CBC2199C-0793-20DF-7E15-E0A3F9DD1776}"/>
                  </a:ext>
                </a:extLst>
              </p:cNvPr>
              <p:cNvSpPr/>
              <p:nvPr/>
            </p:nvSpPr>
            <p:spPr>
              <a:xfrm>
                <a:off x="11803769" y="4284986"/>
                <a:ext cx="2198766" cy="1083470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 defTabSz="1371600"/>
                <a:endParaRPr sz="1400" dirty="0">
                  <a:solidFill>
                    <a:prstClr val="black"/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object 44">
                <a:extLst>
                  <a:ext uri="{FF2B5EF4-FFF2-40B4-BE49-F238E27FC236}">
                    <a16:creationId xmlns:a16="http://schemas.microsoft.com/office/drawing/2014/main" id="{8D4641D1-8AC7-1907-F11F-F479A16A3C0A}"/>
                  </a:ext>
                </a:extLst>
              </p:cNvPr>
              <p:cNvSpPr txBox="1"/>
              <p:nvPr/>
            </p:nvSpPr>
            <p:spPr>
              <a:xfrm>
                <a:off x="11901352" y="4615884"/>
                <a:ext cx="1913896" cy="490306"/>
              </a:xfrm>
              <a:prstGeom prst="rect">
                <a:avLst/>
              </a:prstGeom>
            </p:spPr>
            <p:txBody>
              <a:bodyPr vert="horz" wrap="square" lIns="0" tIns="19050" rIns="0" bIns="0" rtlCol="0">
                <a:spAutoFit/>
              </a:bodyPr>
              <a:lstStyle/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1200" spc="-90" dirty="0">
                    <a:solidFill>
                      <a:prstClr val="black"/>
                    </a:solidFill>
                    <a:latin typeface="FZLanTingHei-R-GBK"/>
                    <a:ea typeface="微软雅黑" panose="020B0503020204020204" pitchFamily="34" charset="-122"/>
                    <a:cs typeface="微软雅黑"/>
                  </a:rPr>
                  <a:t>DWS</a:t>
                </a:r>
              </a:p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1200" spc="-90" dirty="0">
                    <a:solidFill>
                      <a:prstClr val="black"/>
                    </a:solidFill>
                    <a:latin typeface="FZLanTingHei-R-GBK"/>
                    <a:ea typeface="微软雅黑" panose="020B0503020204020204" pitchFamily="34" charset="-122"/>
                    <a:cs typeface="微软雅黑"/>
                  </a:rPr>
                  <a:t>Iceberg/hive</a:t>
                </a:r>
                <a:endParaRPr sz="1200" dirty="0">
                  <a:solidFill>
                    <a:prstClr val="black"/>
                  </a:solidFill>
                  <a:latin typeface="FZLanTingHei-R-GBK"/>
                  <a:ea typeface="微软雅黑" panose="020B0503020204020204" pitchFamily="34" charset="-122"/>
                  <a:cs typeface="微软雅黑"/>
                </a:endParaRPr>
              </a:p>
            </p:txBody>
          </p:sp>
          <p:cxnSp>
            <p:nvCxnSpPr>
              <p:cNvPr id="32" name="直线箭头连接符 8">
                <a:extLst>
                  <a:ext uri="{FF2B5EF4-FFF2-40B4-BE49-F238E27FC236}">
                    <a16:creationId xmlns:a16="http://schemas.microsoft.com/office/drawing/2014/main" id="{6656C70E-4ED1-4897-6BE3-CD2697E9DD3D}"/>
                  </a:ext>
                </a:extLst>
              </p:cNvPr>
              <p:cNvCxnSpPr>
                <a:stCxn id="26" idx="3"/>
                <a:endCxn id="28" idx="1"/>
              </p:cNvCxnSpPr>
              <p:nvPr/>
            </p:nvCxnSpPr>
            <p:spPr>
              <a:xfrm>
                <a:off x="8108343" y="4826721"/>
                <a:ext cx="779982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3" name="直线箭头连接符 10">
                <a:extLst>
                  <a:ext uri="{FF2B5EF4-FFF2-40B4-BE49-F238E27FC236}">
                    <a16:creationId xmlns:a16="http://schemas.microsoft.com/office/drawing/2014/main" id="{A1CD8D28-D81E-73D2-42BD-1EA8670254A1}"/>
                  </a:ext>
                </a:extLst>
              </p:cNvPr>
              <p:cNvCxnSpPr>
                <a:stCxn id="28" idx="3"/>
                <a:endCxn id="30" idx="1"/>
              </p:cNvCxnSpPr>
              <p:nvPr/>
            </p:nvCxnSpPr>
            <p:spPr>
              <a:xfrm>
                <a:off x="11087092" y="4826721"/>
                <a:ext cx="716678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8AADA2F-1BFC-404D-8E07-67795C4E3B94}"/>
                  </a:ext>
                </a:extLst>
              </p:cNvPr>
              <p:cNvSpPr txBox="1"/>
              <p:nvPr/>
            </p:nvSpPr>
            <p:spPr>
              <a:xfrm>
                <a:off x="5567969" y="3537134"/>
                <a:ext cx="2865468" cy="3643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defTabSz="1371600"/>
                <a:r>
                  <a:rPr kumimoji="1" lang="en-US" altLang="zh-CN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FZLanTingHei-R-GBK"/>
                    <a:ea typeface="微软雅黑" panose="020B0503020204020204" pitchFamily="34" charset="-122"/>
                  </a:rPr>
                  <a:t>DLC</a:t>
                </a:r>
                <a:r>
                  <a:rPr kumimoji="1" lang="zh-CN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FZLanTingHei-R-GBK"/>
                    <a:ea typeface="微软雅黑" panose="020B0503020204020204" pitchFamily="34" charset="-122"/>
                  </a:rPr>
                  <a:t>数据湖</a:t>
                </a:r>
                <a:endParaRPr kumimoji="1"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0104B3F-DB72-B35B-AB7E-2AE33A554D3E}"/>
                  </a:ext>
                </a:extLst>
              </p:cNvPr>
              <p:cNvSpPr txBox="1"/>
              <p:nvPr/>
            </p:nvSpPr>
            <p:spPr>
              <a:xfrm>
                <a:off x="9209354" y="3010691"/>
                <a:ext cx="3311173" cy="4979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defTabSz="1371600"/>
                <a:r>
                  <a:rPr lang="zh-CN" altLang="en-US" sz="1600" dirty="0">
                    <a:solidFill>
                      <a:srgbClr val="0E2260"/>
                    </a:solidFill>
                    <a:latin typeface="FZLanTingHei-R-GBK"/>
                    <a:ea typeface="腾讯体 W7" panose="020C08030202040F0204" pitchFamily="34" charset="-122"/>
                  </a:rPr>
                  <a:t>端到端</a:t>
                </a:r>
                <a:r>
                  <a:rPr lang="en-US" altLang="zh-CN" sz="1600" dirty="0">
                    <a:solidFill>
                      <a:srgbClr val="0E2260"/>
                    </a:solidFill>
                    <a:latin typeface="FZLanTingHei-R-GBK"/>
                    <a:ea typeface="腾讯体 W7" panose="020C08030202040F0204" pitchFamily="34" charset="-122"/>
                  </a:rPr>
                  <a:t>T+</a:t>
                </a:r>
                <a:r>
                  <a:rPr lang="zh-CN" altLang="en-US" sz="1600" dirty="0">
                    <a:solidFill>
                      <a:srgbClr val="0E2260"/>
                    </a:solidFill>
                    <a:latin typeface="FZLanTingHei-R-GBK"/>
                    <a:ea typeface="腾讯体 W7" panose="020C08030202040F0204" pitchFamily="34" charset="-122"/>
                  </a:rPr>
                  <a:t>分钟级延时</a:t>
                </a:r>
              </a:p>
            </p:txBody>
          </p:sp>
          <p:cxnSp>
            <p:nvCxnSpPr>
              <p:cNvPr id="36" name="直线箭头连接符 99">
                <a:extLst>
                  <a:ext uri="{FF2B5EF4-FFF2-40B4-BE49-F238E27FC236}">
                    <a16:creationId xmlns:a16="http://schemas.microsoft.com/office/drawing/2014/main" id="{312889D0-BE0E-72AB-C981-521457D5FAC3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V="1">
                <a:off x="14002535" y="4808560"/>
                <a:ext cx="1507064" cy="18161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肘形连接符 25">
                <a:extLst>
                  <a:ext uri="{FF2B5EF4-FFF2-40B4-BE49-F238E27FC236}">
                    <a16:creationId xmlns:a16="http://schemas.microsoft.com/office/drawing/2014/main" id="{20251090-D4FD-BD64-086D-A6223003A1C1}"/>
                  </a:ext>
                </a:extLst>
              </p:cNvPr>
              <p:cNvCxnSpPr>
                <a:cxnSpLocks/>
                <a:stCxn id="30" idx="0"/>
                <a:endCxn id="38" idx="1"/>
              </p:cNvCxnSpPr>
              <p:nvPr/>
            </p:nvCxnSpPr>
            <p:spPr>
              <a:xfrm rot="5400000" flipH="1" flipV="1">
                <a:off x="12693711" y="3249909"/>
                <a:ext cx="1244518" cy="825637"/>
              </a:xfrm>
              <a:prstGeom prst="bentConnector2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none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38" name="图形 37">
                <a:extLst>
                  <a:ext uri="{FF2B5EF4-FFF2-40B4-BE49-F238E27FC236}">
                    <a16:creationId xmlns:a16="http://schemas.microsoft.com/office/drawing/2014/main" id="{2ED84624-E23A-D662-150C-33D544E11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3728789" y="2600926"/>
                <a:ext cx="879084" cy="879084"/>
              </a:xfrm>
              <a:prstGeom prst="rect">
                <a:avLst/>
              </a:prstGeom>
            </p:spPr>
          </p:pic>
          <p:cxnSp>
            <p:nvCxnSpPr>
              <p:cNvPr id="39" name="直线箭头连接符 102">
                <a:extLst>
                  <a:ext uri="{FF2B5EF4-FFF2-40B4-BE49-F238E27FC236}">
                    <a16:creationId xmlns:a16="http://schemas.microsoft.com/office/drawing/2014/main" id="{C1EDDFC0-6FB9-8E9A-AD0C-FD66B926E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0121" y="2593279"/>
                <a:ext cx="18167" cy="280881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non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直线箭头连接符 103">
                <a:extLst>
                  <a:ext uri="{FF2B5EF4-FFF2-40B4-BE49-F238E27FC236}">
                    <a16:creationId xmlns:a16="http://schemas.microsoft.com/office/drawing/2014/main" id="{7CCD7348-6903-8FF9-89A1-60BFD6726FCE}"/>
                  </a:ext>
                </a:extLst>
              </p:cNvPr>
              <p:cNvCxnSpPr>
                <a:cxnSpLocks/>
                <a:stCxn id="38" idx="3"/>
              </p:cNvCxnSpPr>
              <p:nvPr/>
            </p:nvCxnSpPr>
            <p:spPr>
              <a:xfrm>
                <a:off x="14607873" y="3040468"/>
                <a:ext cx="785433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直线箭头连接符 104">
                <a:extLst>
                  <a:ext uri="{FF2B5EF4-FFF2-40B4-BE49-F238E27FC236}">
                    <a16:creationId xmlns:a16="http://schemas.microsoft.com/office/drawing/2014/main" id="{62109EEF-404E-5381-F921-74D90B45C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78287" y="2593279"/>
                <a:ext cx="742919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直线箭头连接符 106">
                <a:extLst>
                  <a:ext uri="{FF2B5EF4-FFF2-40B4-BE49-F238E27FC236}">
                    <a16:creationId xmlns:a16="http://schemas.microsoft.com/office/drawing/2014/main" id="{F33D8261-CDDD-692B-4F08-B2D20506A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0121" y="4077701"/>
                <a:ext cx="742919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直线箭头连接符 107">
                <a:extLst>
                  <a:ext uri="{FF2B5EF4-FFF2-40B4-BE49-F238E27FC236}">
                    <a16:creationId xmlns:a16="http://schemas.microsoft.com/office/drawing/2014/main" id="{71C874D4-E2FC-A148-8414-C7A6461966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0121" y="5380841"/>
                <a:ext cx="742919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BB845C3-FE56-9673-0749-35BB4D72ED33}"/>
                  </a:ext>
                </a:extLst>
              </p:cNvPr>
              <p:cNvSpPr txBox="1"/>
              <p:nvPr/>
            </p:nvSpPr>
            <p:spPr>
              <a:xfrm>
                <a:off x="10184498" y="5755660"/>
                <a:ext cx="2248028" cy="4979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defTabSz="1371600"/>
                <a:r>
                  <a:rPr lang="zh-CN" altLang="en-US" sz="1600" dirty="0">
                    <a:solidFill>
                      <a:srgbClr val="0E2260"/>
                    </a:solidFill>
                    <a:latin typeface="FZLanTingHei-R-GBK"/>
                    <a:ea typeface="腾讯体 W7" panose="020C08030202040F0204" pitchFamily="34" charset="-122"/>
                  </a:rPr>
                  <a:t>数据优化服务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3D8B406-0CFA-E4FA-C7DE-C336709C9E03}"/>
                  </a:ext>
                </a:extLst>
              </p:cNvPr>
              <p:cNvSpPr/>
              <p:nvPr/>
            </p:nvSpPr>
            <p:spPr>
              <a:xfrm>
                <a:off x="11146407" y="4350862"/>
                <a:ext cx="440593" cy="30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371600">
                  <a:defRPr/>
                </a:pPr>
                <a:r>
                  <a:rPr kumimoji="1" lang="en" altLang="zh-CN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FZLanTingHei-R-GBK"/>
                    <a:ea typeface="微软雅黑" panose="020B0503020204020204" pitchFamily="34" charset="-122"/>
                  </a:rPr>
                  <a:t>ETL</a:t>
                </a:r>
              </a:p>
            </p:txBody>
          </p:sp>
          <p:pic>
            <p:nvPicPr>
              <p:cNvPr id="46" name="Picture 4" descr="Hive是什么？_Apache Hive数据仓库介绍-AWS云服务">
                <a:extLst>
                  <a:ext uri="{FF2B5EF4-FFF2-40B4-BE49-F238E27FC236}">
                    <a16:creationId xmlns:a16="http://schemas.microsoft.com/office/drawing/2014/main" id="{BFCDE627-4960-791A-92FA-50ECAB994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3946" y="5269735"/>
                <a:ext cx="1079835" cy="971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箭头: 右 46">
                <a:extLst>
                  <a:ext uri="{FF2B5EF4-FFF2-40B4-BE49-F238E27FC236}">
                    <a16:creationId xmlns:a16="http://schemas.microsoft.com/office/drawing/2014/main" id="{BDF423EE-F5FC-1469-1D92-E669EB45BC40}"/>
                  </a:ext>
                </a:extLst>
              </p:cNvPr>
              <p:cNvSpPr/>
              <p:nvPr/>
            </p:nvSpPr>
            <p:spPr>
              <a:xfrm>
                <a:off x="4168151" y="4257246"/>
                <a:ext cx="1134312" cy="634164"/>
              </a:xfrm>
              <a:prstGeom prst="rightArrow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altLang="zh-CN" sz="1000" dirty="0">
                    <a:solidFill>
                      <a:prstClr val="black"/>
                    </a:solidFill>
                    <a:latin typeface="FZLanTingHei-R-GBK"/>
                    <a:ea typeface="微软雅黑" panose="020B0503020204020204" pitchFamily="34" charset="-122"/>
                  </a:rPr>
                  <a:t>INSERT</a:t>
                </a:r>
                <a:endParaRPr lang="zh-CN" altLang="en-US" sz="1000" dirty="0">
                  <a:solidFill>
                    <a:prstClr val="black"/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箭头: 右 47">
                <a:extLst>
                  <a:ext uri="{FF2B5EF4-FFF2-40B4-BE49-F238E27FC236}">
                    <a16:creationId xmlns:a16="http://schemas.microsoft.com/office/drawing/2014/main" id="{75BDC3D7-1AA7-3561-9F0C-A76A047C5F35}"/>
                  </a:ext>
                </a:extLst>
              </p:cNvPr>
              <p:cNvSpPr/>
              <p:nvPr/>
            </p:nvSpPr>
            <p:spPr>
              <a:xfrm>
                <a:off x="4175886" y="3338730"/>
                <a:ext cx="1134312" cy="634164"/>
              </a:xfrm>
              <a:prstGeom prst="rightArrow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altLang="zh-CN" sz="1000" dirty="0">
                    <a:solidFill>
                      <a:prstClr val="black"/>
                    </a:solidFill>
                    <a:latin typeface="FZLanTingHei-R-GBK"/>
                    <a:ea typeface="微软雅黑" panose="020B0503020204020204" pitchFamily="34" charset="-122"/>
                  </a:rPr>
                  <a:t>UPSERT</a:t>
                </a:r>
                <a:endParaRPr lang="zh-CN" altLang="en-US" sz="1000" dirty="0">
                  <a:solidFill>
                    <a:prstClr val="black"/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右大括号 48">
                <a:extLst>
                  <a:ext uri="{FF2B5EF4-FFF2-40B4-BE49-F238E27FC236}">
                    <a16:creationId xmlns:a16="http://schemas.microsoft.com/office/drawing/2014/main" id="{CF82B2A5-30AE-39FE-0008-D087404A2120}"/>
                  </a:ext>
                </a:extLst>
              </p:cNvPr>
              <p:cNvSpPr/>
              <p:nvPr/>
            </p:nvSpPr>
            <p:spPr>
              <a:xfrm>
                <a:off x="3544345" y="3353728"/>
                <a:ext cx="524447" cy="2537001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371600"/>
                <a:endParaRPr lang="zh-CN" altLang="en-US" sz="1400">
                  <a:solidFill>
                    <a:prstClr val="black"/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箭头: 右 49">
                <a:extLst>
                  <a:ext uri="{FF2B5EF4-FFF2-40B4-BE49-F238E27FC236}">
                    <a16:creationId xmlns:a16="http://schemas.microsoft.com/office/drawing/2014/main" id="{C3F21AF3-F679-3DF7-D912-2024BECE7D50}"/>
                  </a:ext>
                </a:extLst>
              </p:cNvPr>
              <p:cNvSpPr/>
              <p:nvPr/>
            </p:nvSpPr>
            <p:spPr>
              <a:xfrm>
                <a:off x="4168151" y="5213511"/>
                <a:ext cx="1134312" cy="634164"/>
              </a:xfrm>
              <a:prstGeom prst="rightArrow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altLang="zh-CN" sz="1000" dirty="0">
                    <a:solidFill>
                      <a:prstClr val="black"/>
                    </a:solidFill>
                    <a:latin typeface="FZLanTingHei-R-GBK"/>
                    <a:ea typeface="微软雅黑" panose="020B0503020204020204" pitchFamily="34" charset="-122"/>
                  </a:rPr>
                  <a:t>MERGE</a:t>
                </a:r>
                <a:endParaRPr lang="zh-CN" altLang="en-US" sz="1000" dirty="0">
                  <a:solidFill>
                    <a:prstClr val="black"/>
                  </a:solidFill>
                  <a:latin typeface="FZLanTingHei-R-GBK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FDB818E7-6112-4296-9C7A-3D02E82F0FD2}"/>
                  </a:ext>
                </a:extLst>
              </p:cNvPr>
              <p:cNvGrpSpPr/>
              <p:nvPr/>
            </p:nvGrpSpPr>
            <p:grpSpPr>
              <a:xfrm>
                <a:off x="9411332" y="5695744"/>
                <a:ext cx="601842" cy="629189"/>
                <a:chOff x="7451156" y="4312310"/>
                <a:chExt cx="401228" cy="419459"/>
              </a:xfrm>
            </p:grpSpPr>
            <p:sp>
              <p:nvSpPr>
                <p:cNvPr id="54" name="圆角矩形 46">
                  <a:extLst>
                    <a:ext uri="{FF2B5EF4-FFF2-40B4-BE49-F238E27FC236}">
                      <a16:creationId xmlns:a16="http://schemas.microsoft.com/office/drawing/2014/main" id="{BCEC5B95-44F3-00B0-193B-0B66937B40E0}"/>
                    </a:ext>
                  </a:extLst>
                </p:cNvPr>
                <p:cNvSpPr/>
                <p:nvPr/>
              </p:nvSpPr>
              <p:spPr>
                <a:xfrm>
                  <a:off x="7451156" y="4312310"/>
                  <a:ext cx="401228" cy="419459"/>
                </a:xfrm>
                <a:prstGeom prst="roundRect">
                  <a:avLst/>
                </a:prstGeom>
                <a:noFill/>
                <a:ln w="34925" cap="flat" cmpd="sng" algn="ctr">
                  <a:solidFill>
                    <a:srgbClr val="0787F8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="horz" wrap="square" lIns="91356" tIns="45678" rIns="91356" bIns="4567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674" rtl="0" eaLnBrk="1" latinLnBrk="0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674" algn="l" defTabSz="914674" rtl="0" eaLnBrk="1" latinLnBrk="0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9349" algn="l" defTabSz="914674" rtl="0" eaLnBrk="1" latinLnBrk="0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4023" algn="l" defTabSz="914674" rtl="0" eaLnBrk="1" latinLnBrk="0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8697" algn="l" defTabSz="914674" rtl="0" eaLnBrk="1" latinLnBrk="0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3372" algn="l" defTabSz="914674" rtl="0" eaLnBrk="1" latinLnBrk="0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8046" algn="l" defTabSz="914674" rtl="0" eaLnBrk="1" latinLnBrk="0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2720" algn="l" defTabSz="914674" rtl="0" eaLnBrk="1" latinLnBrk="0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7395" algn="l" defTabSz="914674" rtl="0" eaLnBrk="1" latinLnBrk="0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3760">
                    <a:defRPr/>
                  </a:pPr>
                  <a:endParaRPr lang="zh-CN" altLang="en-US" sz="1800">
                    <a:solidFill>
                      <a:prstClr val="white"/>
                    </a:solidFill>
                    <a:latin typeface="FZLanTingHei-R-GBK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5" name="switch_260964">
                  <a:extLst>
                    <a:ext uri="{FF2B5EF4-FFF2-40B4-BE49-F238E27FC236}">
                      <a16:creationId xmlns:a16="http://schemas.microsoft.com/office/drawing/2014/main" id="{90EE30F3-86D7-5AE0-110E-66884168384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528851" y="4377797"/>
                  <a:ext cx="254449" cy="298407"/>
                </a:xfrm>
                <a:custGeom>
                  <a:avLst/>
                  <a:gdLst>
                    <a:gd name="connsiteX0" fmla="*/ 149876 w 461286"/>
                    <a:gd name="connsiteY0" fmla="*/ 454662 h 606722"/>
                    <a:gd name="connsiteX1" fmla="*/ 177021 w 461286"/>
                    <a:gd name="connsiteY1" fmla="*/ 518294 h 606722"/>
                    <a:gd name="connsiteX2" fmla="*/ 149876 w 461286"/>
                    <a:gd name="connsiteY2" fmla="*/ 581927 h 606722"/>
                    <a:gd name="connsiteX3" fmla="*/ 372731 w 461286"/>
                    <a:gd name="connsiteY3" fmla="*/ 581927 h 606722"/>
                    <a:gd name="connsiteX4" fmla="*/ 436455 w 461286"/>
                    <a:gd name="connsiteY4" fmla="*/ 518294 h 606722"/>
                    <a:gd name="connsiteX5" fmla="*/ 372731 w 461286"/>
                    <a:gd name="connsiteY5" fmla="*/ 454662 h 606722"/>
                    <a:gd name="connsiteX6" fmla="*/ 88555 w 461286"/>
                    <a:gd name="connsiteY6" fmla="*/ 454662 h 606722"/>
                    <a:gd name="connsiteX7" fmla="*/ 24831 w 461286"/>
                    <a:gd name="connsiteY7" fmla="*/ 518294 h 606722"/>
                    <a:gd name="connsiteX8" fmla="*/ 88555 w 461286"/>
                    <a:gd name="connsiteY8" fmla="*/ 581927 h 606722"/>
                    <a:gd name="connsiteX9" fmla="*/ 152190 w 461286"/>
                    <a:gd name="connsiteY9" fmla="*/ 518294 h 606722"/>
                    <a:gd name="connsiteX10" fmla="*/ 88555 w 461286"/>
                    <a:gd name="connsiteY10" fmla="*/ 454662 h 606722"/>
                    <a:gd name="connsiteX11" fmla="*/ 88555 w 461286"/>
                    <a:gd name="connsiteY11" fmla="*/ 429955 h 606722"/>
                    <a:gd name="connsiteX12" fmla="*/ 372731 w 461286"/>
                    <a:gd name="connsiteY12" fmla="*/ 429955 h 606722"/>
                    <a:gd name="connsiteX13" fmla="*/ 461286 w 461286"/>
                    <a:gd name="connsiteY13" fmla="*/ 518294 h 606722"/>
                    <a:gd name="connsiteX14" fmla="*/ 372731 w 461286"/>
                    <a:gd name="connsiteY14" fmla="*/ 606722 h 606722"/>
                    <a:gd name="connsiteX15" fmla="*/ 88555 w 461286"/>
                    <a:gd name="connsiteY15" fmla="*/ 606722 h 606722"/>
                    <a:gd name="connsiteX16" fmla="*/ 0 w 461286"/>
                    <a:gd name="connsiteY16" fmla="*/ 518294 h 606722"/>
                    <a:gd name="connsiteX17" fmla="*/ 88555 w 461286"/>
                    <a:gd name="connsiteY17" fmla="*/ 429955 h 606722"/>
                    <a:gd name="connsiteX18" fmla="*/ 149876 w 461286"/>
                    <a:gd name="connsiteY18" fmla="*/ 239719 h 606722"/>
                    <a:gd name="connsiteX19" fmla="*/ 177021 w 461286"/>
                    <a:gd name="connsiteY19" fmla="*/ 303352 h 606722"/>
                    <a:gd name="connsiteX20" fmla="*/ 149876 w 461286"/>
                    <a:gd name="connsiteY20" fmla="*/ 366984 h 606722"/>
                    <a:gd name="connsiteX21" fmla="*/ 372731 w 461286"/>
                    <a:gd name="connsiteY21" fmla="*/ 366984 h 606722"/>
                    <a:gd name="connsiteX22" fmla="*/ 436455 w 461286"/>
                    <a:gd name="connsiteY22" fmla="*/ 303352 h 606722"/>
                    <a:gd name="connsiteX23" fmla="*/ 372731 w 461286"/>
                    <a:gd name="connsiteY23" fmla="*/ 239719 h 606722"/>
                    <a:gd name="connsiteX24" fmla="*/ 88555 w 461286"/>
                    <a:gd name="connsiteY24" fmla="*/ 239719 h 606722"/>
                    <a:gd name="connsiteX25" fmla="*/ 24831 w 461286"/>
                    <a:gd name="connsiteY25" fmla="*/ 303352 h 606722"/>
                    <a:gd name="connsiteX26" fmla="*/ 88555 w 461286"/>
                    <a:gd name="connsiteY26" fmla="*/ 366984 h 606722"/>
                    <a:gd name="connsiteX27" fmla="*/ 152190 w 461286"/>
                    <a:gd name="connsiteY27" fmla="*/ 303352 h 606722"/>
                    <a:gd name="connsiteX28" fmla="*/ 88555 w 461286"/>
                    <a:gd name="connsiteY28" fmla="*/ 239719 h 606722"/>
                    <a:gd name="connsiteX29" fmla="*/ 88555 w 461286"/>
                    <a:gd name="connsiteY29" fmla="*/ 215013 h 606722"/>
                    <a:gd name="connsiteX30" fmla="*/ 372731 w 461286"/>
                    <a:gd name="connsiteY30" fmla="*/ 215013 h 606722"/>
                    <a:gd name="connsiteX31" fmla="*/ 461286 w 461286"/>
                    <a:gd name="connsiteY31" fmla="*/ 303352 h 606722"/>
                    <a:gd name="connsiteX32" fmla="*/ 372731 w 461286"/>
                    <a:gd name="connsiteY32" fmla="*/ 391780 h 606722"/>
                    <a:gd name="connsiteX33" fmla="*/ 88555 w 461286"/>
                    <a:gd name="connsiteY33" fmla="*/ 391780 h 606722"/>
                    <a:gd name="connsiteX34" fmla="*/ 0 w 461286"/>
                    <a:gd name="connsiteY34" fmla="*/ 303352 h 606722"/>
                    <a:gd name="connsiteX35" fmla="*/ 88555 w 461286"/>
                    <a:gd name="connsiteY35" fmla="*/ 215013 h 606722"/>
                    <a:gd name="connsiteX36" fmla="*/ 372731 w 461286"/>
                    <a:gd name="connsiteY36" fmla="*/ 24795 h 606722"/>
                    <a:gd name="connsiteX37" fmla="*/ 309007 w 461286"/>
                    <a:gd name="connsiteY37" fmla="*/ 88428 h 606722"/>
                    <a:gd name="connsiteX38" fmla="*/ 372731 w 461286"/>
                    <a:gd name="connsiteY38" fmla="*/ 152060 h 606722"/>
                    <a:gd name="connsiteX39" fmla="*/ 436455 w 461286"/>
                    <a:gd name="connsiteY39" fmla="*/ 88428 h 606722"/>
                    <a:gd name="connsiteX40" fmla="*/ 372731 w 461286"/>
                    <a:gd name="connsiteY40" fmla="*/ 24795 h 606722"/>
                    <a:gd name="connsiteX41" fmla="*/ 88555 w 461286"/>
                    <a:gd name="connsiteY41" fmla="*/ 24795 h 606722"/>
                    <a:gd name="connsiteX42" fmla="*/ 24831 w 461286"/>
                    <a:gd name="connsiteY42" fmla="*/ 88428 h 606722"/>
                    <a:gd name="connsiteX43" fmla="*/ 88555 w 461286"/>
                    <a:gd name="connsiteY43" fmla="*/ 152060 h 606722"/>
                    <a:gd name="connsiteX44" fmla="*/ 311410 w 461286"/>
                    <a:gd name="connsiteY44" fmla="*/ 152060 h 606722"/>
                    <a:gd name="connsiteX45" fmla="*/ 284265 w 461286"/>
                    <a:gd name="connsiteY45" fmla="*/ 88428 h 606722"/>
                    <a:gd name="connsiteX46" fmla="*/ 311410 w 461286"/>
                    <a:gd name="connsiteY46" fmla="*/ 24795 h 606722"/>
                    <a:gd name="connsiteX47" fmla="*/ 88555 w 461286"/>
                    <a:gd name="connsiteY47" fmla="*/ 0 h 606722"/>
                    <a:gd name="connsiteX48" fmla="*/ 372731 w 461286"/>
                    <a:gd name="connsiteY48" fmla="*/ 0 h 606722"/>
                    <a:gd name="connsiteX49" fmla="*/ 461286 w 461286"/>
                    <a:gd name="connsiteY49" fmla="*/ 88428 h 606722"/>
                    <a:gd name="connsiteX50" fmla="*/ 372731 w 461286"/>
                    <a:gd name="connsiteY50" fmla="*/ 176767 h 606722"/>
                    <a:gd name="connsiteX51" fmla="*/ 88555 w 461286"/>
                    <a:gd name="connsiteY51" fmla="*/ 176767 h 606722"/>
                    <a:gd name="connsiteX52" fmla="*/ 0 w 461286"/>
                    <a:gd name="connsiteY52" fmla="*/ 88428 h 606722"/>
                    <a:gd name="connsiteX53" fmla="*/ 88555 w 461286"/>
                    <a:gd name="connsiteY5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461286" h="606722">
                      <a:moveTo>
                        <a:pt x="149876" y="454662"/>
                      </a:moveTo>
                      <a:cubicBezTo>
                        <a:pt x="166608" y="470748"/>
                        <a:pt x="177021" y="493321"/>
                        <a:pt x="177021" y="518294"/>
                      </a:cubicBezTo>
                      <a:cubicBezTo>
                        <a:pt x="177021" y="543267"/>
                        <a:pt x="166608" y="565841"/>
                        <a:pt x="149876" y="581927"/>
                      </a:cubicBezTo>
                      <a:lnTo>
                        <a:pt x="372731" y="581927"/>
                      </a:lnTo>
                      <a:cubicBezTo>
                        <a:pt x="407886" y="581927"/>
                        <a:pt x="436455" y="553399"/>
                        <a:pt x="436455" y="518294"/>
                      </a:cubicBezTo>
                      <a:cubicBezTo>
                        <a:pt x="436455" y="483190"/>
                        <a:pt x="407886" y="454662"/>
                        <a:pt x="372731" y="454662"/>
                      </a:cubicBezTo>
                      <a:close/>
                      <a:moveTo>
                        <a:pt x="88555" y="454662"/>
                      </a:moveTo>
                      <a:cubicBezTo>
                        <a:pt x="53400" y="454662"/>
                        <a:pt x="24831" y="483190"/>
                        <a:pt x="24831" y="518294"/>
                      </a:cubicBezTo>
                      <a:cubicBezTo>
                        <a:pt x="24831" y="553399"/>
                        <a:pt x="53400" y="581927"/>
                        <a:pt x="88555" y="581927"/>
                      </a:cubicBezTo>
                      <a:cubicBezTo>
                        <a:pt x="123621" y="581927"/>
                        <a:pt x="152190" y="553399"/>
                        <a:pt x="152190" y="518294"/>
                      </a:cubicBezTo>
                      <a:cubicBezTo>
                        <a:pt x="152190" y="483190"/>
                        <a:pt x="123621" y="454662"/>
                        <a:pt x="88555" y="454662"/>
                      </a:cubicBezTo>
                      <a:close/>
                      <a:moveTo>
                        <a:pt x="88555" y="429955"/>
                      </a:moveTo>
                      <a:lnTo>
                        <a:pt x="372731" y="429955"/>
                      </a:lnTo>
                      <a:cubicBezTo>
                        <a:pt x="421592" y="429955"/>
                        <a:pt x="461286" y="469592"/>
                        <a:pt x="461286" y="518294"/>
                      </a:cubicBezTo>
                      <a:cubicBezTo>
                        <a:pt x="461286" y="567085"/>
                        <a:pt x="421592" y="606722"/>
                        <a:pt x="372731" y="606722"/>
                      </a:cubicBezTo>
                      <a:lnTo>
                        <a:pt x="88555" y="606722"/>
                      </a:lnTo>
                      <a:cubicBezTo>
                        <a:pt x="39694" y="606722"/>
                        <a:pt x="0" y="566996"/>
                        <a:pt x="0" y="518294"/>
                      </a:cubicBezTo>
                      <a:cubicBezTo>
                        <a:pt x="0" y="469592"/>
                        <a:pt x="39694" y="429955"/>
                        <a:pt x="88555" y="429955"/>
                      </a:cubicBezTo>
                      <a:close/>
                      <a:moveTo>
                        <a:pt x="149876" y="239719"/>
                      </a:moveTo>
                      <a:cubicBezTo>
                        <a:pt x="166608" y="255805"/>
                        <a:pt x="177021" y="278379"/>
                        <a:pt x="177021" y="303352"/>
                      </a:cubicBezTo>
                      <a:cubicBezTo>
                        <a:pt x="177021" y="328325"/>
                        <a:pt x="166608" y="350899"/>
                        <a:pt x="149876" y="366984"/>
                      </a:cubicBezTo>
                      <a:lnTo>
                        <a:pt x="372731" y="366984"/>
                      </a:lnTo>
                      <a:cubicBezTo>
                        <a:pt x="407886" y="366984"/>
                        <a:pt x="436455" y="338456"/>
                        <a:pt x="436455" y="303352"/>
                      </a:cubicBezTo>
                      <a:cubicBezTo>
                        <a:pt x="436455" y="268336"/>
                        <a:pt x="407886" y="239719"/>
                        <a:pt x="372731" y="239719"/>
                      </a:cubicBezTo>
                      <a:close/>
                      <a:moveTo>
                        <a:pt x="88555" y="239719"/>
                      </a:moveTo>
                      <a:cubicBezTo>
                        <a:pt x="53400" y="239719"/>
                        <a:pt x="24831" y="268336"/>
                        <a:pt x="24831" y="303352"/>
                      </a:cubicBezTo>
                      <a:cubicBezTo>
                        <a:pt x="24831" y="338456"/>
                        <a:pt x="53400" y="366984"/>
                        <a:pt x="88555" y="366984"/>
                      </a:cubicBezTo>
                      <a:cubicBezTo>
                        <a:pt x="123621" y="366984"/>
                        <a:pt x="152190" y="338456"/>
                        <a:pt x="152190" y="303352"/>
                      </a:cubicBezTo>
                      <a:cubicBezTo>
                        <a:pt x="152190" y="268336"/>
                        <a:pt x="123621" y="239719"/>
                        <a:pt x="88555" y="239719"/>
                      </a:cubicBezTo>
                      <a:close/>
                      <a:moveTo>
                        <a:pt x="88555" y="215013"/>
                      </a:moveTo>
                      <a:lnTo>
                        <a:pt x="372731" y="215013"/>
                      </a:lnTo>
                      <a:cubicBezTo>
                        <a:pt x="421592" y="215013"/>
                        <a:pt x="461286" y="254650"/>
                        <a:pt x="461286" y="303352"/>
                      </a:cubicBezTo>
                      <a:cubicBezTo>
                        <a:pt x="461286" y="352143"/>
                        <a:pt x="421592" y="391780"/>
                        <a:pt x="372731" y="391780"/>
                      </a:cubicBezTo>
                      <a:lnTo>
                        <a:pt x="88555" y="391780"/>
                      </a:lnTo>
                      <a:cubicBezTo>
                        <a:pt x="39694" y="391780"/>
                        <a:pt x="0" y="352143"/>
                        <a:pt x="0" y="303352"/>
                      </a:cubicBezTo>
                      <a:cubicBezTo>
                        <a:pt x="0" y="254650"/>
                        <a:pt x="39694" y="215013"/>
                        <a:pt x="88555" y="215013"/>
                      </a:cubicBezTo>
                      <a:close/>
                      <a:moveTo>
                        <a:pt x="372731" y="24795"/>
                      </a:moveTo>
                      <a:cubicBezTo>
                        <a:pt x="337576" y="24795"/>
                        <a:pt x="309007" y="53323"/>
                        <a:pt x="309007" y="88428"/>
                      </a:cubicBezTo>
                      <a:cubicBezTo>
                        <a:pt x="309007" y="123443"/>
                        <a:pt x="337576" y="152060"/>
                        <a:pt x="372731" y="152060"/>
                      </a:cubicBezTo>
                      <a:cubicBezTo>
                        <a:pt x="407886" y="152060"/>
                        <a:pt x="436455" y="123443"/>
                        <a:pt x="436455" y="88428"/>
                      </a:cubicBezTo>
                      <a:cubicBezTo>
                        <a:pt x="436455" y="53323"/>
                        <a:pt x="407886" y="24795"/>
                        <a:pt x="372731" y="24795"/>
                      </a:cubicBezTo>
                      <a:close/>
                      <a:moveTo>
                        <a:pt x="88555" y="24795"/>
                      </a:moveTo>
                      <a:cubicBezTo>
                        <a:pt x="53400" y="24795"/>
                        <a:pt x="24831" y="53323"/>
                        <a:pt x="24831" y="88428"/>
                      </a:cubicBezTo>
                      <a:cubicBezTo>
                        <a:pt x="24831" y="123443"/>
                        <a:pt x="53400" y="151971"/>
                        <a:pt x="88555" y="152060"/>
                      </a:cubicBezTo>
                      <a:lnTo>
                        <a:pt x="311410" y="152060"/>
                      </a:lnTo>
                      <a:cubicBezTo>
                        <a:pt x="294678" y="135886"/>
                        <a:pt x="284265" y="113401"/>
                        <a:pt x="284265" y="88428"/>
                      </a:cubicBezTo>
                      <a:cubicBezTo>
                        <a:pt x="284265" y="63455"/>
                        <a:pt x="294678" y="40881"/>
                        <a:pt x="311410" y="24795"/>
                      </a:cubicBezTo>
                      <a:close/>
                      <a:moveTo>
                        <a:pt x="88555" y="0"/>
                      </a:moveTo>
                      <a:lnTo>
                        <a:pt x="372731" y="0"/>
                      </a:lnTo>
                      <a:cubicBezTo>
                        <a:pt x="421592" y="0"/>
                        <a:pt x="461286" y="39637"/>
                        <a:pt x="461286" y="88428"/>
                      </a:cubicBezTo>
                      <a:cubicBezTo>
                        <a:pt x="461286" y="137130"/>
                        <a:pt x="421592" y="176767"/>
                        <a:pt x="372731" y="176767"/>
                      </a:cubicBezTo>
                      <a:lnTo>
                        <a:pt x="88555" y="176767"/>
                      </a:lnTo>
                      <a:cubicBezTo>
                        <a:pt x="39694" y="176767"/>
                        <a:pt x="0" y="137130"/>
                        <a:pt x="0" y="88428"/>
                      </a:cubicBezTo>
                      <a:cubicBezTo>
                        <a:pt x="0" y="39637"/>
                        <a:pt x="39694" y="0"/>
                        <a:pt x="88555" y="0"/>
                      </a:cubicBezTo>
                      <a:close/>
                    </a:path>
                  </a:pathLst>
                </a:custGeom>
                <a:solidFill>
                  <a:srgbClr val="0787F8"/>
                </a:solidFill>
                <a:ln w="3175">
                  <a:solidFill>
                    <a:srgbClr val="0787F8"/>
                  </a:solidFill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67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674" algn="l" defTabSz="91467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9349" algn="l" defTabSz="91467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4023" algn="l" defTabSz="91467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8697" algn="l" defTabSz="91467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3372" algn="l" defTabSz="91467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8046" algn="l" defTabSz="91467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2720" algn="l" defTabSz="91467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7395" algn="l" defTabSz="91467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3760">
                    <a:defRPr/>
                  </a:pPr>
                  <a:endParaRPr lang="zh-CN" altLang="en-US" sz="1800" dirty="0">
                    <a:solidFill>
                      <a:prstClr val="black"/>
                    </a:solidFill>
                    <a:latin typeface="FZLanTingHei-R-GBK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53" name="图形 52">
                <a:extLst>
                  <a:ext uri="{FF2B5EF4-FFF2-40B4-BE49-F238E27FC236}">
                    <a16:creationId xmlns:a16="http://schemas.microsoft.com/office/drawing/2014/main" id="{4BB2F815-435D-6D7E-A37E-CD890ACC2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6421206" y="2183362"/>
                <a:ext cx="819833" cy="819833"/>
              </a:xfrm>
              <a:prstGeom prst="rect">
                <a:avLst/>
              </a:prstGeom>
            </p:spPr>
          </p:pic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862C4530-BDD8-C056-53E6-9C1B3BAA94FE}"/>
                </a:ext>
              </a:extLst>
            </p:cNvPr>
            <p:cNvGrpSpPr/>
            <p:nvPr/>
          </p:nvGrpSpPr>
          <p:grpSpPr>
            <a:xfrm>
              <a:off x="1964004" y="6099683"/>
              <a:ext cx="12959858" cy="793930"/>
              <a:chOff x="3049977" y="6615975"/>
              <a:chExt cx="6204990" cy="387180"/>
            </a:xfrm>
          </p:grpSpPr>
          <p:sp>
            <p:nvSpPr>
              <p:cNvPr id="57" name="圆角矩形 102">
                <a:extLst>
                  <a:ext uri="{FF2B5EF4-FFF2-40B4-BE49-F238E27FC236}">
                    <a16:creationId xmlns:a16="http://schemas.microsoft.com/office/drawing/2014/main" id="{DB665117-6C49-2DC7-FF40-29AEBF737AE6}"/>
                  </a:ext>
                </a:extLst>
              </p:cNvPr>
              <p:cNvSpPr/>
              <p:nvPr/>
            </p:nvSpPr>
            <p:spPr>
              <a:xfrm>
                <a:off x="5390029" y="6646850"/>
                <a:ext cx="1669759" cy="356305"/>
              </a:xfrm>
              <a:prstGeom prst="roundRect">
                <a:avLst>
                  <a:gd name="adj" fmla="val 50000"/>
                </a:avLst>
              </a:prstGeom>
              <a:solidFill>
                <a:srgbClr val="D2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09">
                  <a:defRPr/>
                </a:pPr>
                <a:r>
                  <a:rPr kumimoji="1" lang="zh-CN" altLang="en-US" dirty="0">
                    <a:solidFill>
                      <a:srgbClr val="0260FF"/>
                    </a:solidFill>
                    <a:latin typeface="FZLanTingHei-R-GBK"/>
                    <a:ea typeface="腾讯体 W7" panose="020C08030202040F0204" pitchFamily="34" charset="-122"/>
                  </a:rPr>
                  <a:t>批流一体入湖</a:t>
                </a:r>
              </a:p>
            </p:txBody>
          </p:sp>
          <p:sp>
            <p:nvSpPr>
              <p:cNvPr id="58" name="圆角矩形 103">
                <a:extLst>
                  <a:ext uri="{FF2B5EF4-FFF2-40B4-BE49-F238E27FC236}">
                    <a16:creationId xmlns:a16="http://schemas.microsoft.com/office/drawing/2014/main" id="{FD8D0AC5-FF4D-56BC-007F-93403FC105B5}"/>
                  </a:ext>
                </a:extLst>
              </p:cNvPr>
              <p:cNvSpPr/>
              <p:nvPr/>
            </p:nvSpPr>
            <p:spPr>
              <a:xfrm>
                <a:off x="7585207" y="6615975"/>
                <a:ext cx="1669760" cy="333059"/>
              </a:xfrm>
              <a:prstGeom prst="roundRect">
                <a:avLst>
                  <a:gd name="adj" fmla="val 50000"/>
                </a:avLst>
              </a:prstGeom>
              <a:solidFill>
                <a:srgbClr val="D2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09"/>
                <a:r>
                  <a:rPr kumimoji="1" lang="zh-CN" altLang="en-US" dirty="0">
                    <a:solidFill>
                      <a:srgbClr val="0260FF"/>
                    </a:solidFill>
                    <a:latin typeface="FZLanTingHei-R-GBK"/>
                    <a:ea typeface="腾讯体 W7" panose="020C08030202040F0204" pitchFamily="34" charset="-122"/>
                  </a:rPr>
                  <a:t>百万级</a:t>
                </a:r>
                <a:r>
                  <a:rPr kumimoji="1" lang="en-US" altLang="zh-CN" dirty="0">
                    <a:solidFill>
                      <a:srgbClr val="0260FF"/>
                    </a:solidFill>
                    <a:latin typeface="FZLanTingHei-R-GBK"/>
                    <a:ea typeface="腾讯体 W7" panose="020C08030202040F0204" pitchFamily="34" charset="-122"/>
                  </a:rPr>
                  <a:t>QPS</a:t>
                </a:r>
                <a:r>
                  <a:rPr kumimoji="1" lang="zh-CN" altLang="en-US" dirty="0">
                    <a:solidFill>
                      <a:srgbClr val="0260FF"/>
                    </a:solidFill>
                    <a:latin typeface="FZLanTingHei-R-GBK"/>
                    <a:ea typeface="腾讯体 W7" panose="020C08030202040F0204" pitchFamily="34" charset="-122"/>
                  </a:rPr>
                  <a:t>实时写入</a:t>
                </a:r>
                <a:endParaRPr kumimoji="1" lang="en-US" altLang="zh-CN" dirty="0">
                  <a:solidFill>
                    <a:srgbClr val="0260FF"/>
                  </a:solidFill>
                  <a:latin typeface="FZLanTingHei-R-GBK"/>
                  <a:ea typeface="腾讯体 W7" panose="020C08030202040F0204" pitchFamily="34" charset="-122"/>
                </a:endParaRPr>
              </a:p>
            </p:txBody>
          </p:sp>
          <p:sp>
            <p:nvSpPr>
              <p:cNvPr id="59" name="圆角矩形 104">
                <a:extLst>
                  <a:ext uri="{FF2B5EF4-FFF2-40B4-BE49-F238E27FC236}">
                    <a16:creationId xmlns:a16="http://schemas.microsoft.com/office/drawing/2014/main" id="{8AAEDECF-4467-D799-EFCB-75E443BA03C0}"/>
                  </a:ext>
                </a:extLst>
              </p:cNvPr>
              <p:cNvSpPr/>
              <p:nvPr/>
            </p:nvSpPr>
            <p:spPr>
              <a:xfrm>
                <a:off x="3049977" y="6630754"/>
                <a:ext cx="1547461" cy="356754"/>
              </a:xfrm>
              <a:prstGeom prst="roundRect">
                <a:avLst>
                  <a:gd name="adj" fmla="val 50000"/>
                </a:avLst>
              </a:prstGeom>
              <a:solidFill>
                <a:srgbClr val="D2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09"/>
                <a:r>
                  <a:rPr kumimoji="1" lang="zh-CN" altLang="en-US" dirty="0">
                    <a:solidFill>
                      <a:srgbClr val="0260FF"/>
                    </a:solidFill>
                    <a:latin typeface="FZLanTingHei-R-GBK"/>
                    <a:ea typeface="腾讯体 W7" panose="020C08030202040F0204" pitchFamily="34" charset="-122"/>
                  </a:rPr>
                  <a:t>万核规模</a:t>
                </a:r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C62C24A-6932-9825-80C7-A38C3A7E0D9C}"/>
                </a:ext>
              </a:extLst>
            </p:cNvPr>
            <p:cNvSpPr txBox="1"/>
            <p:nvPr/>
          </p:nvSpPr>
          <p:spPr>
            <a:xfrm>
              <a:off x="6210042" y="6881417"/>
              <a:ext cx="5166867" cy="1608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联动</a:t>
              </a:r>
              <a:r>
                <a:rPr lang="en-US" altLang="zh-CN" sz="1800" dirty="0" err="1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Wedata</a:t>
              </a:r>
              <a:r>
                <a:rPr lang="zh-CN" altLang="en-US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、</a:t>
              </a:r>
              <a:r>
                <a:rPr lang="en-US" altLang="zh-CN" sz="1800" dirty="0" err="1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Inlong</a:t>
              </a:r>
              <a:r>
                <a:rPr lang="zh-CN" altLang="en-US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实时</a:t>
              </a:r>
              <a:r>
                <a:rPr lang="en-US" altLang="zh-CN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/</a:t>
              </a:r>
              <a:r>
                <a:rPr lang="zh-CN" altLang="en-US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离线</a:t>
              </a:r>
              <a:r>
                <a:rPr lang="en-US" altLang="zh-CN" sz="1800" dirty="0" err="1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Upsert</a:t>
              </a:r>
              <a:r>
                <a:rPr lang="en-US" altLang="zh-CN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/</a:t>
              </a:r>
              <a:r>
                <a:rPr lang="en-US" altLang="zh-CN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Merge</a:t>
              </a:r>
              <a:r>
                <a:rPr lang="en-US" altLang="zh-CN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/Append</a:t>
              </a:r>
              <a:r>
                <a:rPr lang="zh-CN" altLang="en-US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多方式</a:t>
              </a:r>
              <a:r>
                <a:rPr lang="zh-CN" altLang="en-US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入湖</a:t>
              </a:r>
              <a:endParaRPr lang="en-US" altLang="zh-CN" sz="1800" dirty="0">
                <a:solidFill>
                  <a:schemeClr val="bg1"/>
                </a:solidFill>
                <a:latin typeface="FZLanTingHei-R-GBK"/>
                <a:ea typeface="腾讯体 W7" panose="020C08030202040F0204" pitchFamily="34" charset="-122"/>
                <a:cs typeface="Microsoft YaHei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批流一体入湖、存储与分析</a:t>
              </a:r>
              <a:endParaRPr lang="en-US" altLang="zh-CN" sz="1800" dirty="0">
                <a:solidFill>
                  <a:schemeClr val="bg1"/>
                </a:solidFill>
                <a:latin typeface="FZLanTingHei-R-GBK"/>
                <a:ea typeface="腾讯体 W7" panose="020C08030202040F0204" pitchFamily="34" charset="-122"/>
                <a:cs typeface="Microsoft YaHei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9F5E9F2-3FA9-AC3A-AE4A-D91709E721A3}"/>
                </a:ext>
              </a:extLst>
            </p:cNvPr>
            <p:cNvSpPr txBox="1"/>
            <p:nvPr/>
          </p:nvSpPr>
          <p:spPr>
            <a:xfrm>
              <a:off x="11322573" y="6897675"/>
              <a:ext cx="4572105" cy="1608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超千级数据表实时</a:t>
              </a:r>
              <a:r>
                <a:rPr lang="en-US" altLang="zh-CN" sz="1800" dirty="0" err="1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Upsert</a:t>
              </a:r>
              <a:r>
                <a:rPr lang="zh-CN" altLang="en-US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入湖</a:t>
              </a:r>
              <a:endParaRPr lang="en-US" altLang="zh-CN" sz="1800" dirty="0">
                <a:solidFill>
                  <a:schemeClr val="bg1"/>
                </a:solidFill>
                <a:latin typeface="FZLanTingHei-R-GBK"/>
                <a:ea typeface="腾讯体 W7" panose="020C08030202040F0204" pitchFamily="34" charset="-122"/>
                <a:cs typeface="Microsoft YaHei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百万级实时</a:t>
              </a:r>
              <a:r>
                <a:rPr lang="en-US" altLang="zh-CN" sz="1800" dirty="0" err="1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Upsert</a:t>
              </a:r>
              <a:r>
                <a:rPr lang="en-US" altLang="zh-CN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/</a:t>
              </a:r>
              <a:r>
                <a:rPr lang="zh-CN" altLang="en-US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秒写入，数据分钟级可见性</a:t>
              </a:r>
              <a:endParaRPr lang="en-US" altLang="zh-CN" sz="1800" dirty="0">
                <a:solidFill>
                  <a:schemeClr val="bg1"/>
                </a:solidFill>
                <a:latin typeface="FZLanTingHei-R-GBK"/>
                <a:ea typeface="腾讯体 W7" panose="020C08030202040F0204" pitchFamily="34" charset="-122"/>
                <a:cs typeface="Microsoft YaHei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488E2F7-5E3D-56E4-24DE-8A8722D028EF}"/>
                </a:ext>
              </a:extLst>
            </p:cNvPr>
            <p:cNvSpPr txBox="1"/>
            <p:nvPr/>
          </p:nvSpPr>
          <p:spPr>
            <a:xfrm>
              <a:off x="1850281" y="6915459"/>
              <a:ext cx="4453054" cy="1608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10000+CU</a:t>
              </a:r>
              <a:r>
                <a:rPr lang="zh-CN" altLang="en-US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规模</a:t>
              </a:r>
              <a:endParaRPr lang="en-US" altLang="zh-CN" dirty="0">
                <a:solidFill>
                  <a:schemeClr val="bg1"/>
                </a:solidFill>
                <a:latin typeface="FZLanTingHei-R-GBK"/>
                <a:ea typeface="腾讯体 W7" panose="020C08030202040F0204" pitchFamily="34" charset="-122"/>
                <a:cs typeface="Microsoft YaHei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800" dirty="0">
                  <a:solidFill>
                    <a:schemeClr val="bg1"/>
                  </a:solidFill>
                  <a:latin typeface="FZLanTingHei-R-GBK"/>
                  <a:ea typeface="腾讯体 W7" panose="020C08030202040F0204" pitchFamily="34" charset="-122"/>
                  <a:cs typeface="Microsoft YaHei" charset="-122"/>
                </a:rPr>
                <a:t>日均超万级数据任务稳定高效运行</a:t>
              </a:r>
              <a:endParaRPr lang="en-US" altLang="zh-CN" sz="1800" dirty="0">
                <a:solidFill>
                  <a:schemeClr val="bg1"/>
                </a:solidFill>
                <a:latin typeface="FZLanTingHei-R-GBK"/>
                <a:ea typeface="腾讯体 W7" panose="020C08030202040F0204" pitchFamily="34" charset="-122"/>
                <a:cs typeface="Microsoft YaHei" charset="-122"/>
              </a:endParaRPr>
            </a:p>
          </p:txBody>
        </p:sp>
      </p:grpSp>
      <p:pic>
        <p:nvPicPr>
          <p:cNvPr id="2" name="图片 1" descr="组-11">
            <a:extLst>
              <a:ext uri="{FF2B5EF4-FFF2-40B4-BE49-F238E27FC236}">
                <a16:creationId xmlns:a16="http://schemas.microsoft.com/office/drawing/2014/main" id="{C6A9C595-F073-F65D-BB57-663FB3D22B6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21028" y="6556633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5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7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1206" name="image 12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260000">
            <a:off x="1824863" y="2501138"/>
            <a:ext cx="1909064" cy="1909064"/>
          </a:xfrm>
          <a:prstGeom prst="rect">
            <a:avLst/>
          </a:prstGeom>
        </p:spPr>
      </p:pic>
      <p:pic>
        <p:nvPicPr>
          <p:cNvPr id="91207" name="image 120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204974" y="3268979"/>
            <a:ext cx="1789430" cy="419100"/>
          </a:xfrm>
          <a:prstGeom prst="rect">
            <a:avLst/>
          </a:prstGeom>
        </p:spPr>
      </p:pic>
      <p:sp>
        <p:nvSpPr>
          <p:cNvPr id="1208" name="Object 1208"/>
          <p:cNvSpPr txBox="1"/>
          <p:nvPr/>
        </p:nvSpPr>
        <p:spPr>
          <a:xfrm>
            <a:off x="2277999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3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209" name="image 120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110228" y="3582542"/>
            <a:ext cx="3688334" cy="434594"/>
          </a:xfrm>
          <a:prstGeom prst="rect">
            <a:avLst/>
          </a:prstGeom>
        </p:spPr>
      </p:pic>
      <p:sp>
        <p:nvSpPr>
          <p:cNvPr id="12012" name="Object 12012"/>
          <p:cNvSpPr txBox="1"/>
          <p:nvPr/>
        </p:nvSpPr>
        <p:spPr>
          <a:xfrm>
            <a:off x="4740365" y="2589441"/>
            <a:ext cx="7192645" cy="177817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案例：百万级</a:t>
            </a:r>
            <a:r>
              <a:rPr lang="en-US" altLang="zh-CN" sz="500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/</a:t>
            </a:r>
            <a:r>
              <a:rPr lang="zh-CN" altLang="en-US" sz="500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秒</a:t>
            </a:r>
            <a:endParaRPr lang="en-US" altLang="zh-CN" sz="5000" dirty="0">
              <a:solidFill>
                <a:srgbClr val="FFFFFF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5000" dirty="0" err="1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Upsert</a:t>
            </a:r>
            <a:r>
              <a:rPr lang="zh-CN" altLang="en-US" sz="500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实践</a:t>
            </a:r>
            <a:endParaRPr lang="zh-CN" altLang="en-US" sz="5000" b="0" i="0" dirty="0">
              <a:solidFill>
                <a:srgbClr val="FFFFFF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pic>
        <p:nvPicPr>
          <p:cNvPr id="912013" name="image 12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580000">
            <a:off x="8552942" y="1873271"/>
            <a:ext cx="712978" cy="711073"/>
          </a:xfrm>
          <a:prstGeom prst="rect">
            <a:avLst/>
          </a:prstGeom>
        </p:spPr>
      </p:pic>
      <p:pic>
        <p:nvPicPr>
          <p:cNvPr id="912014" name="image 120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78790" y="1132840"/>
            <a:ext cx="4644263" cy="4620895"/>
          </a:xfrm>
          <a:prstGeom prst="rect">
            <a:avLst/>
          </a:prstGeom>
        </p:spPr>
      </p:pic>
      <p:pic>
        <p:nvPicPr>
          <p:cNvPr id="912015" name="image 120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203833" y="1854200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302" name="image 1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03" name="Object 13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809" y="6391585"/>
            <a:ext cx="2576830" cy="2317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2BE2BD-B050-0B33-8B51-AEAD1FAD4C1A}"/>
              </a:ext>
            </a:extLst>
          </p:cNvPr>
          <p:cNvSpPr txBox="1"/>
          <p:nvPr/>
        </p:nvSpPr>
        <p:spPr>
          <a:xfrm>
            <a:off x="745265" y="469609"/>
            <a:ext cx="778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案例一：某金融场景案例</a:t>
            </a:r>
            <a:endParaRPr lang="en-US" altLang="zh-CN" sz="3200" b="1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Microsoft YaHei Light" charset="-122"/>
              <a:sym typeface="+mn-lt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31DD9A8-4D1D-9B58-081F-21AD5F1FB231}"/>
              </a:ext>
            </a:extLst>
          </p:cNvPr>
          <p:cNvGrpSpPr/>
          <p:nvPr/>
        </p:nvGrpSpPr>
        <p:grpSpPr>
          <a:xfrm>
            <a:off x="336602" y="1071103"/>
            <a:ext cx="11271198" cy="5320482"/>
            <a:chOff x="300526" y="2549390"/>
            <a:chExt cx="17926641" cy="967118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081472D-BBC5-BB04-616C-E6F6CC7D662C}"/>
                </a:ext>
              </a:extLst>
            </p:cNvPr>
            <p:cNvSpPr/>
            <p:nvPr/>
          </p:nvSpPr>
          <p:spPr>
            <a:xfrm>
              <a:off x="397697" y="2549390"/>
              <a:ext cx="7996536" cy="202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客户痛点</a:t>
              </a:r>
              <a:endParaRPr lang="en-US" altLang="zh-CN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传统</a:t>
              </a:r>
              <a:r>
                <a:rPr lang="en-US" altLang="zh-CN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Lambda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架构，实时链路使用</a:t>
              </a:r>
              <a:r>
                <a:rPr lang="en-US" altLang="zh-CN" sz="1400" dirty="0" err="1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Flink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写入</a:t>
              </a:r>
              <a:r>
                <a:rPr lang="en-US" altLang="zh-CN" sz="1400" dirty="0" err="1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Hbase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，离线链路使用</a:t>
              </a:r>
              <a:r>
                <a:rPr lang="en-US" altLang="zh-CN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Hive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30D64D-F4D7-0828-D6F5-F4C8CE899551}"/>
                </a:ext>
              </a:extLst>
            </p:cNvPr>
            <p:cNvSpPr/>
            <p:nvPr/>
          </p:nvSpPr>
          <p:spPr>
            <a:xfrm>
              <a:off x="8981913" y="2569023"/>
              <a:ext cx="9245254" cy="2616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解决方案</a:t>
              </a:r>
              <a:endParaRPr lang="en-US" altLang="zh-CN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基于 </a:t>
              </a:r>
              <a:r>
                <a:rPr lang="en-US" altLang="zh-CN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DLC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 </a:t>
              </a:r>
              <a:r>
                <a:rPr lang="en-US" altLang="zh-CN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+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Flink</a:t>
              </a:r>
              <a:r>
                <a:rPr lang="en-US" altLang="zh-CN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 + </a:t>
              </a:r>
              <a:r>
                <a:rPr lang="en-US" altLang="zh-CN" sz="1400" dirty="0" err="1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Wedata</a:t>
              </a:r>
              <a:r>
                <a:rPr lang="en-US" altLang="zh-CN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 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搭建湖仓一体近实时数据分析平台，数据从业务数据库流入</a:t>
              </a:r>
              <a:r>
                <a:rPr lang="en-US" altLang="zh-CN" sz="1400" dirty="0" err="1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kafka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，所有数据通过</a:t>
              </a:r>
              <a:r>
                <a:rPr lang="en-US" altLang="zh-CN" sz="1400" dirty="0" err="1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Flink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实时写入</a:t>
              </a:r>
              <a:r>
                <a:rPr lang="en-US" altLang="zh-CN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DLC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，大幅简化架构，节约资源，实现数据分钟级可见。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8277A8E-5CFD-0EBC-9EE3-31C88B512DAE}"/>
                </a:ext>
              </a:extLst>
            </p:cNvPr>
            <p:cNvCxnSpPr/>
            <p:nvPr/>
          </p:nvCxnSpPr>
          <p:spPr>
            <a:xfrm>
              <a:off x="8634892" y="4511415"/>
              <a:ext cx="0" cy="6729294"/>
            </a:xfrm>
            <a:prstGeom prst="line">
              <a:avLst/>
            </a:prstGeom>
            <a:noFill/>
            <a:ln w="12700" cap="flat">
              <a:solidFill>
                <a:schemeClr val="tx2">
                  <a:lumMod val="20000"/>
                  <a:lumOff val="80000"/>
                </a:schemeClr>
              </a:solidFill>
              <a:prstDash val="lg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6EF2A6C-BD43-692B-C2C5-4672AA0BCDD9}"/>
                </a:ext>
              </a:extLst>
            </p:cNvPr>
            <p:cNvGrpSpPr/>
            <p:nvPr/>
          </p:nvGrpSpPr>
          <p:grpSpPr>
            <a:xfrm>
              <a:off x="9080162" y="5631846"/>
              <a:ext cx="4288328" cy="709063"/>
              <a:chOff x="2041938" y="8477789"/>
              <a:chExt cx="5084668" cy="709063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82C8B68-F0DB-084F-0253-B491F304BCE9}"/>
                  </a:ext>
                </a:extLst>
              </p:cNvPr>
              <p:cNvSpPr/>
              <p:nvPr/>
            </p:nvSpPr>
            <p:spPr>
              <a:xfrm>
                <a:off x="2041938" y="8643550"/>
                <a:ext cx="1700339" cy="543302"/>
              </a:xfrm>
              <a:prstGeom prst="rect">
                <a:avLst/>
              </a:prstGeom>
              <a:noFill/>
              <a:ln>
                <a:solidFill>
                  <a:srgbClr val="0052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业务数据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93A8FF7-21FE-46EE-0F19-2D816D7BFF59}"/>
                  </a:ext>
                </a:extLst>
              </p:cNvPr>
              <p:cNvSpPr/>
              <p:nvPr/>
            </p:nvSpPr>
            <p:spPr>
              <a:xfrm>
                <a:off x="4908143" y="8643549"/>
                <a:ext cx="1236507" cy="543303"/>
              </a:xfrm>
              <a:prstGeom prst="rect">
                <a:avLst/>
              </a:prstGeom>
              <a:noFill/>
              <a:ln>
                <a:solidFill>
                  <a:srgbClr val="0052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Kafka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70ACA83B-C0E8-6ED8-AF62-BB597E397E63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>
                <a:off x="3742277" y="8915201"/>
                <a:ext cx="11658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CC034118-647F-96A8-8220-85063B853A71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6144652" y="8915201"/>
                <a:ext cx="981954" cy="39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8" descr="Apache Flink - 維基百科，自由的百科全書">
                <a:extLst>
                  <a:ext uri="{FF2B5EF4-FFF2-40B4-BE49-F238E27FC236}">
                    <a16:creationId xmlns:a16="http://schemas.microsoft.com/office/drawing/2014/main" id="{6C98B639-F3F0-E08C-7C45-CFF209CF06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4801" y="8477789"/>
                <a:ext cx="802011" cy="331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Apache Flink - 維基百科，自由的百科全書">
                <a:extLst>
                  <a:ext uri="{FF2B5EF4-FFF2-40B4-BE49-F238E27FC236}">
                    <a16:creationId xmlns:a16="http://schemas.microsoft.com/office/drawing/2014/main" id="{4319BE80-B256-6108-6454-D99379AC5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4829" y="8477789"/>
                <a:ext cx="802011" cy="331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89F15BA-EA9E-F187-0F79-43C3B3B367D6}"/>
                </a:ext>
              </a:extLst>
            </p:cNvPr>
            <p:cNvGrpSpPr/>
            <p:nvPr/>
          </p:nvGrpSpPr>
          <p:grpSpPr>
            <a:xfrm>
              <a:off x="523476" y="4487875"/>
              <a:ext cx="7655758" cy="2704243"/>
              <a:chOff x="2857570" y="3092411"/>
              <a:chExt cx="12959743" cy="4577769"/>
            </a:xfrm>
          </p:grpSpPr>
          <p:pic>
            <p:nvPicPr>
              <p:cNvPr id="17" name="Picture 4" descr="Hive是什么？_Apache Hive数据仓库介绍-AWS云服务">
                <a:extLst>
                  <a:ext uri="{FF2B5EF4-FFF2-40B4-BE49-F238E27FC236}">
                    <a16:creationId xmlns:a16="http://schemas.microsoft.com/office/drawing/2014/main" id="{DC76C9FC-D645-9C58-5AC0-D0572D3AE8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9691" y="4093596"/>
                <a:ext cx="1079835" cy="971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Apache Kafka">
                <a:extLst>
                  <a:ext uri="{FF2B5EF4-FFF2-40B4-BE49-F238E27FC236}">
                    <a16:creationId xmlns:a16="http://schemas.microsoft.com/office/drawing/2014/main" id="{B98CE81E-A248-77B7-0268-664DCC6589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7987" y="6002715"/>
                <a:ext cx="1667466" cy="1667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HBases是什么？_Apache HBase分布式大数据存储-AWS云服务">
                <a:extLst>
                  <a:ext uri="{FF2B5EF4-FFF2-40B4-BE49-F238E27FC236}">
                    <a16:creationId xmlns:a16="http://schemas.microsoft.com/office/drawing/2014/main" id="{F9C182B7-76A5-E277-DF31-804840E783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5548" y="6275365"/>
                <a:ext cx="1525101" cy="11086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Apache Flink - 維基百科，自由的百科全書">
                <a:extLst>
                  <a:ext uri="{FF2B5EF4-FFF2-40B4-BE49-F238E27FC236}">
                    <a16:creationId xmlns:a16="http://schemas.microsoft.com/office/drawing/2014/main" id="{954B61B6-1FAA-5356-0DB0-0CCAE5A17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212" y="5937971"/>
                <a:ext cx="1656366" cy="811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直线连接符 88">
                <a:extLst>
                  <a:ext uri="{FF2B5EF4-FFF2-40B4-BE49-F238E27FC236}">
                    <a16:creationId xmlns:a16="http://schemas.microsoft.com/office/drawing/2014/main" id="{9EAC9441-4327-9FE2-7960-9D6968507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7570" y="6834323"/>
                <a:ext cx="2490418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  <a:headEnd type="non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22" name="Picture 4" descr="Hive是什么？_Apache Hive数据仓库介绍-AWS云服务">
                <a:extLst>
                  <a:ext uri="{FF2B5EF4-FFF2-40B4-BE49-F238E27FC236}">
                    <a16:creationId xmlns:a16="http://schemas.microsoft.com/office/drawing/2014/main" id="{7BD29C34-4E97-28EE-6C5C-DCFC7A3A4D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23585" y="4093593"/>
                <a:ext cx="1079835" cy="971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Hive是什么？_Apache Hive数据仓库介绍-AWS云服务">
                <a:extLst>
                  <a:ext uri="{FF2B5EF4-FFF2-40B4-BE49-F238E27FC236}">
                    <a16:creationId xmlns:a16="http://schemas.microsoft.com/office/drawing/2014/main" id="{EC87A794-A00D-5AF6-3C37-03A2E08759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37478" y="4093596"/>
                <a:ext cx="1079835" cy="971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直线连接符 88">
                <a:extLst>
                  <a:ext uri="{FF2B5EF4-FFF2-40B4-BE49-F238E27FC236}">
                    <a16:creationId xmlns:a16="http://schemas.microsoft.com/office/drawing/2014/main" id="{0B5BC0FA-3C4F-807C-85CE-A26D33653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2705" y="6791130"/>
                <a:ext cx="1640497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ysDash"/>
                <a:miter lim="400000"/>
                <a:headEnd type="non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25" name="Picture 8" descr="Apache Flink - 維基百科，自由的百科全書">
                <a:extLst>
                  <a:ext uri="{FF2B5EF4-FFF2-40B4-BE49-F238E27FC236}">
                    <a16:creationId xmlns:a16="http://schemas.microsoft.com/office/drawing/2014/main" id="{6A233964-D026-EBF9-8888-F427393C00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0562" y="5779056"/>
                <a:ext cx="1656366" cy="811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" name="直线连接符 88">
                <a:extLst>
                  <a:ext uri="{FF2B5EF4-FFF2-40B4-BE49-F238E27FC236}">
                    <a16:creationId xmlns:a16="http://schemas.microsoft.com/office/drawing/2014/main" id="{CCC50B3E-DF63-14CD-A67A-ADC00450D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24669" y="4601558"/>
                <a:ext cx="1640497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ysDash"/>
                <a:miter lim="400000"/>
                <a:headEnd type="non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7" name="直线连接符 88">
                <a:extLst>
                  <a:ext uri="{FF2B5EF4-FFF2-40B4-BE49-F238E27FC236}">
                    <a16:creationId xmlns:a16="http://schemas.microsoft.com/office/drawing/2014/main" id="{B5DEB9DF-E019-16E6-BFEE-93FD64A65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39858" y="4504806"/>
                <a:ext cx="1640497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ysDash"/>
                <a:miter lim="400000"/>
                <a:headEnd type="non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8" name="直线连接符 88">
                <a:extLst>
                  <a:ext uri="{FF2B5EF4-FFF2-40B4-BE49-F238E27FC236}">
                    <a16:creationId xmlns:a16="http://schemas.microsoft.com/office/drawing/2014/main" id="{76E66D6E-E9B5-C68F-11DD-DD1DCD5C0B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2088" y="5162572"/>
                <a:ext cx="0" cy="775399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ysDash"/>
                <a:miter lim="400000"/>
                <a:headEnd type="non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直线连接符 88">
                <a:extLst>
                  <a:ext uri="{FF2B5EF4-FFF2-40B4-BE49-F238E27FC236}">
                    <a16:creationId xmlns:a16="http://schemas.microsoft.com/office/drawing/2014/main" id="{730E3C0E-1456-E14C-4393-8E7C8A5651D4}"/>
                  </a:ext>
                </a:extLst>
              </p:cNvPr>
              <p:cNvCxnSpPr>
                <a:cxnSpLocks/>
                <a:stCxn id="18" idx="0"/>
                <a:endCxn id="17" idx="1"/>
              </p:cNvCxnSpPr>
              <p:nvPr/>
            </p:nvCxnSpPr>
            <p:spPr>
              <a:xfrm rot="5400000" flipH="1" flipV="1">
                <a:off x="7034110" y="3727126"/>
                <a:ext cx="1423195" cy="3127972"/>
              </a:xfrm>
              <a:prstGeom prst="bentConnector2">
                <a:avLst/>
              </a:prstGeom>
              <a:noFill/>
              <a:ln w="25400" cap="flat">
                <a:solidFill>
                  <a:schemeClr val="accent1"/>
                </a:solidFill>
                <a:prstDash val="sysDash"/>
                <a:miter lim="400000"/>
                <a:headEnd type="non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30" name="Picture 8" descr="Apache Flink - 維基百科，自由的百科全書">
                <a:extLst>
                  <a:ext uri="{FF2B5EF4-FFF2-40B4-BE49-F238E27FC236}">
                    <a16:creationId xmlns:a16="http://schemas.microsoft.com/office/drawing/2014/main" id="{CDB3301F-860B-B5F3-CCDD-9CD28DFBAD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271" y="3605173"/>
                <a:ext cx="1656366" cy="811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此处为内容描述文本，文本字体选用微软雅黑，字号20磅，字重Regular，颜色色值为#000000，行距为1.5倍。">
                <a:extLst>
                  <a:ext uri="{FF2B5EF4-FFF2-40B4-BE49-F238E27FC236}">
                    <a16:creationId xmlns:a16="http://schemas.microsoft.com/office/drawing/2014/main" id="{2CFBB03E-93DB-4972-B586-84CD04C49ECE}"/>
                  </a:ext>
                </a:extLst>
              </p:cNvPr>
              <p:cNvSpPr txBox="1"/>
              <p:nvPr/>
            </p:nvSpPr>
            <p:spPr>
              <a:xfrm>
                <a:off x="3475814" y="6994752"/>
                <a:ext cx="1045159" cy="4386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457200">
                  <a:lnSpc>
                    <a:spcPct val="130000"/>
                  </a:lnSpc>
                  <a:defRPr sz="2000" b="0"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lvl1pPr>
              </a:lstStyle>
              <a:p>
                <a:pPr defTabSz="685800">
                  <a:lnSpc>
                    <a:spcPct val="150000"/>
                  </a:lnSpc>
                </a:pPr>
                <a:r>
                  <a:rPr lang="zh-CN" altLang="en-US" sz="7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数据同步</a:t>
                </a:r>
                <a:endParaRPr lang="en-US" altLang="zh-CN" sz="700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2" name="此处为内容描述文本，文本字体选用微软雅黑，字号20磅，字重Regular，颜色色值为#000000，行距为1.5倍。">
                <a:extLst>
                  <a:ext uri="{FF2B5EF4-FFF2-40B4-BE49-F238E27FC236}">
                    <a16:creationId xmlns:a16="http://schemas.microsoft.com/office/drawing/2014/main" id="{328DA3B3-9B8A-3C5E-122A-712E7460AEB8}"/>
                  </a:ext>
                </a:extLst>
              </p:cNvPr>
              <p:cNvSpPr txBox="1"/>
              <p:nvPr/>
            </p:nvSpPr>
            <p:spPr>
              <a:xfrm>
                <a:off x="7132451" y="7061330"/>
                <a:ext cx="1986414" cy="4386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457200">
                  <a:lnSpc>
                    <a:spcPct val="130000"/>
                  </a:lnSpc>
                  <a:defRPr sz="2000" b="0"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lvl1pPr>
              </a:lstStyle>
              <a:p>
                <a:pPr defTabSz="685800">
                  <a:lnSpc>
                    <a:spcPct val="150000"/>
                  </a:lnSpc>
                </a:pPr>
                <a:r>
                  <a:rPr lang="en-US" altLang="zh-CN" sz="7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UPSERT</a:t>
                </a:r>
                <a:r>
                  <a:rPr lang="zh-CN" altLang="en-US" sz="7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数据同步</a:t>
                </a:r>
                <a:endParaRPr lang="en-US" altLang="zh-CN" sz="700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3" name="此处为内容描述文本，文本字体选用微软雅黑，字号20磅，字重Regular，颜色色值为#000000，行距为1.5倍。">
                <a:extLst>
                  <a:ext uri="{FF2B5EF4-FFF2-40B4-BE49-F238E27FC236}">
                    <a16:creationId xmlns:a16="http://schemas.microsoft.com/office/drawing/2014/main" id="{D0820A0B-FD5D-6790-3181-EE2382DEAFA5}"/>
                  </a:ext>
                </a:extLst>
              </p:cNvPr>
              <p:cNvSpPr txBox="1"/>
              <p:nvPr/>
            </p:nvSpPr>
            <p:spPr>
              <a:xfrm>
                <a:off x="10004162" y="4791613"/>
                <a:ext cx="1045159" cy="16378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457200">
                  <a:lnSpc>
                    <a:spcPct val="130000"/>
                  </a:lnSpc>
                  <a:defRPr sz="2000" b="0"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lvl1pPr>
              </a:lstStyle>
              <a:p>
                <a:pPr algn="ctr" defTabSz="685800">
                  <a:lnSpc>
                    <a:spcPct val="150000"/>
                  </a:lnSpc>
                </a:pPr>
                <a:r>
                  <a:rPr lang="en-US" altLang="zh-CN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T+1</a:t>
                </a:r>
              </a:p>
              <a:p>
                <a:pPr algn="ctr" defTabSz="685800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数据出库</a:t>
                </a:r>
                <a:endPara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FZLanTingHei-R-GBK" panose="02000000000000000000"/>
                </a:endParaRPr>
              </a:p>
            </p:txBody>
          </p:sp>
          <p:sp>
            <p:nvSpPr>
              <p:cNvPr id="34" name="此处为内容描述文本，文本字体选用微软雅黑，字号20磅，字重Regular，颜色色值为#000000，行距为1.5倍。">
                <a:extLst>
                  <a:ext uri="{FF2B5EF4-FFF2-40B4-BE49-F238E27FC236}">
                    <a16:creationId xmlns:a16="http://schemas.microsoft.com/office/drawing/2014/main" id="{2EF4A9F4-E62E-D1B7-F29D-9DA9431F2254}"/>
                  </a:ext>
                </a:extLst>
              </p:cNvPr>
              <p:cNvSpPr txBox="1"/>
              <p:nvPr/>
            </p:nvSpPr>
            <p:spPr>
              <a:xfrm>
                <a:off x="7025192" y="3703710"/>
                <a:ext cx="2161446" cy="4386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457200">
                  <a:lnSpc>
                    <a:spcPct val="130000"/>
                  </a:lnSpc>
                  <a:defRPr sz="2000" b="0"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lvl1pPr>
              </a:lstStyle>
              <a:p>
                <a:pPr defTabSz="685800">
                  <a:lnSpc>
                    <a:spcPct val="150000"/>
                  </a:lnSpc>
                </a:pPr>
                <a:r>
                  <a:rPr lang="zh-CN" altLang="en-US" sz="7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非</a:t>
                </a:r>
                <a:r>
                  <a:rPr lang="en-US" altLang="zh-CN" sz="7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UPSERT</a:t>
                </a:r>
                <a:r>
                  <a:rPr lang="zh-CN" altLang="en-US" sz="7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数据同步</a:t>
                </a:r>
                <a:endParaRPr lang="en-US" altLang="zh-CN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FZLanTingHei-R-GBK" panose="02000000000000000000"/>
                </a:endParaRPr>
              </a:p>
            </p:txBody>
          </p:sp>
          <p:sp>
            <p:nvSpPr>
              <p:cNvPr id="35" name="此处为内容描述文本，文本字体选用微软雅黑，字号20磅，字重Regular，颜色色值为#000000，行距为1.5倍。">
                <a:extLst>
                  <a:ext uri="{FF2B5EF4-FFF2-40B4-BE49-F238E27FC236}">
                    <a16:creationId xmlns:a16="http://schemas.microsoft.com/office/drawing/2014/main" id="{F3AE8F15-44F5-11A1-17D1-E780A4785927}"/>
                  </a:ext>
                </a:extLst>
              </p:cNvPr>
              <p:cNvSpPr txBox="1"/>
              <p:nvPr/>
            </p:nvSpPr>
            <p:spPr>
              <a:xfrm>
                <a:off x="10667444" y="3103876"/>
                <a:ext cx="1192847" cy="10695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457200">
                  <a:lnSpc>
                    <a:spcPct val="130000"/>
                  </a:lnSpc>
                  <a:defRPr sz="2000" b="0"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lvl1pPr>
              </a:lstStyle>
              <a:p>
                <a:pPr algn="ctr" defTabSz="685800">
                  <a:lnSpc>
                    <a:spcPct val="150000"/>
                  </a:lnSpc>
                </a:pPr>
                <a:r>
                  <a:rPr lang="en-US" altLang="zh-CN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ETL</a:t>
                </a:r>
              </a:p>
              <a:p>
                <a:pPr algn="ctr" defTabSz="685800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离线计算</a:t>
                </a:r>
                <a:endPara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FZLanTingHei-R-GBK" panose="02000000000000000000"/>
                </a:endParaRPr>
              </a:p>
            </p:txBody>
          </p:sp>
          <p:sp>
            <p:nvSpPr>
              <p:cNvPr id="36" name="此处为内容描述文本，文本字体选用微软雅黑，字号20磅，字重Regular，颜色色值为#000000，行距为1.5倍。">
                <a:extLst>
                  <a:ext uri="{FF2B5EF4-FFF2-40B4-BE49-F238E27FC236}">
                    <a16:creationId xmlns:a16="http://schemas.microsoft.com/office/drawing/2014/main" id="{AE5A1F45-D8C6-1741-4033-591B7B9EC1FE}"/>
                  </a:ext>
                </a:extLst>
              </p:cNvPr>
              <p:cNvSpPr txBox="1"/>
              <p:nvPr/>
            </p:nvSpPr>
            <p:spPr>
              <a:xfrm>
                <a:off x="13187406" y="3092411"/>
                <a:ext cx="1192847" cy="10695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457200">
                  <a:lnSpc>
                    <a:spcPct val="130000"/>
                  </a:lnSpc>
                  <a:defRPr sz="2000" b="0"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lvl1pPr>
              </a:lstStyle>
              <a:p>
                <a:pPr algn="ctr" defTabSz="685800">
                  <a:lnSpc>
                    <a:spcPct val="150000"/>
                  </a:lnSpc>
                </a:pPr>
                <a:r>
                  <a:rPr lang="en-US" altLang="zh-CN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ETL</a:t>
                </a:r>
              </a:p>
              <a:p>
                <a:pPr algn="ctr" defTabSz="685800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离线计算</a:t>
                </a:r>
                <a:endPara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FZLanTingHei-R-GBK" panose="02000000000000000000"/>
                </a:endParaRPr>
              </a:p>
            </p:txBody>
          </p:sp>
          <p:sp>
            <p:nvSpPr>
              <p:cNvPr id="37" name="此处为内容描述文本，文本字体选用微软雅黑，字号20磅，字重Regular，颜色色值为#000000，行距为1.5倍。">
                <a:extLst>
                  <a:ext uri="{FF2B5EF4-FFF2-40B4-BE49-F238E27FC236}">
                    <a16:creationId xmlns:a16="http://schemas.microsoft.com/office/drawing/2014/main" id="{364C7FDF-9F91-46AF-3EA5-35A06FDC2342}"/>
                  </a:ext>
                </a:extLst>
              </p:cNvPr>
              <p:cNvSpPr txBox="1"/>
              <p:nvPr/>
            </p:nvSpPr>
            <p:spPr>
              <a:xfrm>
                <a:off x="9279509" y="3293977"/>
                <a:ext cx="1045159" cy="6893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457200">
                  <a:lnSpc>
                    <a:spcPct val="130000"/>
                  </a:lnSpc>
                  <a:defRPr sz="2000" b="0"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lvl1pPr>
              </a:lstStyle>
              <a:p>
                <a:pPr algn="ctr" defTabSz="685800">
                  <a:lnSpc>
                    <a:spcPct val="15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ODS</a:t>
                </a:r>
              </a:p>
            </p:txBody>
          </p:sp>
          <p:sp>
            <p:nvSpPr>
              <p:cNvPr id="38" name="此处为内容描述文本，文本字体选用微软雅黑，字号20磅，字重Regular，颜色色值为#000000，行距为1.5倍。">
                <a:extLst>
                  <a:ext uri="{FF2B5EF4-FFF2-40B4-BE49-F238E27FC236}">
                    <a16:creationId xmlns:a16="http://schemas.microsoft.com/office/drawing/2014/main" id="{596A5CD8-8798-CF5C-2A5E-7621900932E6}"/>
                  </a:ext>
                </a:extLst>
              </p:cNvPr>
              <p:cNvSpPr txBox="1"/>
              <p:nvPr/>
            </p:nvSpPr>
            <p:spPr>
              <a:xfrm>
                <a:off x="11924252" y="3293977"/>
                <a:ext cx="1045159" cy="6893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457200">
                  <a:lnSpc>
                    <a:spcPct val="130000"/>
                  </a:lnSpc>
                  <a:defRPr sz="2000" b="0"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lvl1pPr>
              </a:lstStyle>
              <a:p>
                <a:pPr algn="ctr" defTabSz="685800">
                  <a:lnSpc>
                    <a:spcPct val="15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DWD</a:t>
                </a:r>
              </a:p>
            </p:txBody>
          </p:sp>
          <p:sp>
            <p:nvSpPr>
              <p:cNvPr id="39" name="此处为内容描述文本，文本字体选用微软雅黑，字号20磅，字重Regular，颜色色值为#000000，行距为1.5倍。">
                <a:extLst>
                  <a:ext uri="{FF2B5EF4-FFF2-40B4-BE49-F238E27FC236}">
                    <a16:creationId xmlns:a16="http://schemas.microsoft.com/office/drawing/2014/main" id="{215FF2CF-4162-6415-9A16-EE55B04F3391}"/>
                  </a:ext>
                </a:extLst>
              </p:cNvPr>
              <p:cNvSpPr txBox="1"/>
              <p:nvPr/>
            </p:nvSpPr>
            <p:spPr>
              <a:xfrm>
                <a:off x="14558045" y="3210352"/>
                <a:ext cx="1045159" cy="6893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defTabSz="457200">
                  <a:lnSpc>
                    <a:spcPct val="130000"/>
                  </a:lnSpc>
                  <a:defRPr sz="2000" b="0"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lvl1pPr>
              </a:lstStyle>
              <a:p>
                <a:pPr algn="ctr" defTabSz="685800">
                  <a:lnSpc>
                    <a:spcPct val="15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DWS</a:t>
                </a: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0E33987-DCA8-C1D8-EB22-C541760F7A36}"/>
                </a:ext>
              </a:extLst>
            </p:cNvPr>
            <p:cNvSpPr txBox="1"/>
            <p:nvPr/>
          </p:nvSpPr>
          <p:spPr>
            <a:xfrm>
              <a:off x="300526" y="8010682"/>
              <a:ext cx="7843419" cy="4209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29025" indent="-429025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架构复杂：</a:t>
              </a:r>
              <a:r>
                <a:rPr lang="zh-CN" altLang="en-US" sz="1400" dirty="0">
                  <a:solidFill>
                    <a:schemeClr val="bg1"/>
                  </a:solidFill>
                  <a:ea typeface="腾讯体 W7" panose="020C08030202040F0204" pitchFamily="34" charset="-122"/>
                </a:rPr>
                <a:t>传统</a:t>
              </a:r>
              <a:r>
                <a:rPr lang="en-US" altLang="zh-CN" sz="1400" dirty="0">
                  <a:solidFill>
                    <a:schemeClr val="bg1"/>
                  </a:solidFill>
                  <a:ea typeface="腾讯体 W7" panose="020C08030202040F0204" pitchFamily="34" charset="-122"/>
                </a:rPr>
                <a:t>Hadoop Lambda</a:t>
              </a:r>
              <a:r>
                <a:rPr lang="zh-CN" altLang="en-US" sz="1400" dirty="0">
                  <a:solidFill>
                    <a:schemeClr val="bg1"/>
                  </a:solidFill>
                  <a:ea typeface="腾讯体 W7" panose="020C08030202040F0204" pitchFamily="34" charset="-122"/>
                </a:rPr>
                <a:t>架构复杂，无法满足数据时效性更高的业务场景，平台接新</a:t>
              </a:r>
              <a:r>
                <a:rPr lang="zh-CN" altLang="en-US" sz="1200" dirty="0">
                  <a:solidFill>
                    <a:schemeClr val="bg1"/>
                  </a:solidFill>
                  <a:ea typeface="腾讯体 W7" panose="020C08030202040F0204" pitchFamily="34" charset="-122"/>
                </a:rPr>
                <a:t>业务</a:t>
              </a:r>
              <a:r>
                <a:rPr lang="zh-CN" altLang="en-US" sz="1400" dirty="0">
                  <a:solidFill>
                    <a:schemeClr val="bg1"/>
                  </a:solidFill>
                  <a:ea typeface="腾讯体 W7" panose="020C08030202040F0204" pitchFamily="34" charset="-122"/>
                </a:rPr>
                <a:t>流程复杂</a:t>
              </a:r>
              <a:endParaRPr lang="en-US" altLang="zh-CN" sz="1400" dirty="0">
                <a:solidFill>
                  <a:schemeClr val="bg1"/>
                </a:solidFill>
                <a:ea typeface="腾讯体 W7" panose="020C08030202040F0204" pitchFamily="34" charset="-122"/>
              </a:endParaRPr>
            </a:p>
            <a:p>
              <a:pPr marL="429025" indent="-429025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成本高：</a:t>
              </a:r>
              <a:r>
                <a:rPr lang="zh-CN" altLang="en-US" sz="1400" dirty="0">
                  <a:solidFill>
                    <a:schemeClr val="bg1"/>
                  </a:solidFill>
                  <a:ea typeface="腾讯体 W7" panose="020C08030202040F0204" pitchFamily="34" charset="-122"/>
                </a:rPr>
                <a:t>实时离线两条链路，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维护成本高；实时数据两份存储</a:t>
              </a:r>
              <a:endParaRPr lang="en-US" altLang="zh-CN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429025" indent="-429025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实时性差：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 </a:t>
              </a:r>
              <a:r>
                <a:rPr lang="en-US" altLang="zh-CN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T+1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数据可见，时效性不足</a:t>
              </a:r>
              <a:endParaRPr lang="en-US" altLang="zh-CN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429025" indent="-429025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ea typeface="腾讯体 W7" panose="020C08030202040F0204" pitchFamily="34" charset="-122"/>
                </a:rPr>
                <a:t>稳定性不足：</a:t>
              </a:r>
              <a:r>
                <a:rPr lang="en-US" altLang="zh-CN" sz="1400" dirty="0" err="1">
                  <a:solidFill>
                    <a:schemeClr val="bg1"/>
                  </a:solidFill>
                  <a:ea typeface="腾讯体 W7" panose="020C08030202040F0204" pitchFamily="34" charset="-122"/>
                </a:rPr>
                <a:t>Upsert</a:t>
              </a:r>
              <a:r>
                <a:rPr lang="zh-CN" altLang="en-US" sz="1400" dirty="0">
                  <a:solidFill>
                    <a:schemeClr val="bg1"/>
                  </a:solidFill>
                  <a:ea typeface="腾讯体 W7" panose="020C08030202040F0204" pitchFamily="34" charset="-122"/>
                </a:rPr>
                <a:t>出库到</a:t>
              </a:r>
              <a:r>
                <a:rPr lang="en-US" altLang="zh-CN" sz="1400" dirty="0">
                  <a:solidFill>
                    <a:schemeClr val="bg1"/>
                  </a:solidFill>
                  <a:ea typeface="腾讯体 W7" panose="020C08030202040F0204" pitchFamily="34" charset="-122"/>
                </a:rPr>
                <a:t>ODS</a:t>
              </a:r>
              <a:r>
                <a:rPr lang="zh-CN" altLang="en-US" sz="1400" dirty="0">
                  <a:solidFill>
                    <a:schemeClr val="bg1"/>
                  </a:solidFill>
                  <a:ea typeface="腾讯体 W7" panose="020C08030202040F0204" pitchFamily="34" charset="-122"/>
                </a:rPr>
                <a:t>表，易出现数据错误、不一致问题，排障较困难</a:t>
              </a:r>
              <a:endParaRPr lang="zh-CN" altLang="zh-CN" sz="1400" dirty="0">
                <a:solidFill>
                  <a:schemeClr val="bg1"/>
                </a:solidFill>
                <a:ea typeface="腾讯体 W7" panose="020C08030202040F0204" pitchFamily="34" charset="-122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8DF1FB0-2516-3AEF-6B5B-2515893B5B3A}"/>
                </a:ext>
              </a:extLst>
            </p:cNvPr>
            <p:cNvGrpSpPr/>
            <p:nvPr/>
          </p:nvGrpSpPr>
          <p:grpSpPr>
            <a:xfrm>
              <a:off x="13204691" y="5361804"/>
              <a:ext cx="4796185" cy="1414902"/>
              <a:chOff x="6925790" y="7083648"/>
              <a:chExt cx="9261220" cy="2779603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38397885-4A40-A41F-44B7-F84913F7F8CE}"/>
                  </a:ext>
                </a:extLst>
              </p:cNvPr>
              <p:cNvGrpSpPr/>
              <p:nvPr/>
            </p:nvGrpSpPr>
            <p:grpSpPr>
              <a:xfrm>
                <a:off x="7838377" y="7165430"/>
                <a:ext cx="3069296" cy="879247"/>
                <a:chOff x="7099795" y="3521219"/>
                <a:chExt cx="2046197" cy="586164"/>
              </a:xfrm>
            </p:grpSpPr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0229CF1A-DD32-BCFD-FB12-B155C7EDA714}"/>
                    </a:ext>
                  </a:extLst>
                </p:cNvPr>
                <p:cNvSpPr txBox="1"/>
                <p:nvPr/>
              </p:nvSpPr>
              <p:spPr>
                <a:xfrm>
                  <a:off x="7434399" y="3521219"/>
                  <a:ext cx="1711593" cy="5861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 defTabSz="1371600"/>
                  <a:r>
                    <a:rPr kumimoji="1" lang="en-US" altLang="zh-CN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FZLanTingHei-R-GBK" panose="02000000000000000000"/>
                    </a:rPr>
                    <a:t>DLC</a:t>
                  </a:r>
                  <a:r>
                    <a:rPr kumimoji="1" lang="zh-CN" altLang="en-US" sz="1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FZLanTingHei-R-GBK" panose="02000000000000000000"/>
                    </a:rPr>
                    <a:t>数据湖</a:t>
                  </a:r>
                  <a:endParaRPr kumimoji="1"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endParaRPr>
                </a:p>
              </p:txBody>
            </p:sp>
            <p:pic>
              <p:nvPicPr>
                <p:cNvPr id="55" name="图形 54">
                  <a:extLst>
                    <a:ext uri="{FF2B5EF4-FFF2-40B4-BE49-F238E27FC236}">
                      <a16:creationId xmlns:a16="http://schemas.microsoft.com/office/drawing/2014/main" id="{77D34553-CDD9-93A7-AACD-C77D97370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l="17157" t="15386" r="20811" b="15610"/>
                <a:stretch/>
              </p:blipFill>
              <p:spPr>
                <a:xfrm>
                  <a:off x="7099795" y="3588938"/>
                  <a:ext cx="476908" cy="388247"/>
                </a:xfrm>
                <a:prstGeom prst="rect">
                  <a:avLst/>
                </a:prstGeom>
              </p:spPr>
            </p:pic>
          </p:grp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EAD46F4-FE64-A906-7519-7873B57322D9}"/>
                  </a:ext>
                </a:extLst>
              </p:cNvPr>
              <p:cNvSpPr/>
              <p:nvPr/>
            </p:nvSpPr>
            <p:spPr>
              <a:xfrm>
                <a:off x="9645327" y="7998828"/>
                <a:ext cx="1212060" cy="879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371600">
                  <a:defRPr/>
                </a:pPr>
                <a:r>
                  <a:rPr kumimoji="1" lang="en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ETL</a:t>
                </a:r>
              </a:p>
            </p:txBody>
          </p:sp>
          <p:sp>
            <p:nvSpPr>
              <p:cNvPr id="45" name="object 42">
                <a:extLst>
                  <a:ext uri="{FF2B5EF4-FFF2-40B4-BE49-F238E27FC236}">
                    <a16:creationId xmlns:a16="http://schemas.microsoft.com/office/drawing/2014/main" id="{25EBD0EC-DB57-0551-ABBF-AA195A5112AE}"/>
                  </a:ext>
                </a:extLst>
              </p:cNvPr>
              <p:cNvSpPr/>
              <p:nvPr/>
            </p:nvSpPr>
            <p:spPr>
              <a:xfrm>
                <a:off x="7442182" y="8246666"/>
                <a:ext cx="2419187" cy="108347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 defTabSz="1371600"/>
                <a:endParaRPr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FZLanTingHei-R-GBK" panose="02000000000000000000"/>
                </a:endParaRPr>
              </a:p>
            </p:txBody>
          </p:sp>
          <p:sp>
            <p:nvSpPr>
              <p:cNvPr id="46" name="object 44">
                <a:extLst>
                  <a:ext uri="{FF2B5EF4-FFF2-40B4-BE49-F238E27FC236}">
                    <a16:creationId xmlns:a16="http://schemas.microsoft.com/office/drawing/2014/main" id="{C419A56D-7BEB-59FA-E021-96E1FA4DDF89}"/>
                  </a:ext>
                </a:extLst>
              </p:cNvPr>
              <p:cNvSpPr txBox="1"/>
              <p:nvPr/>
            </p:nvSpPr>
            <p:spPr>
              <a:xfrm>
                <a:off x="7505112" y="8549396"/>
                <a:ext cx="2198766" cy="1149431"/>
              </a:xfrm>
              <a:prstGeom prst="rect">
                <a:avLst/>
              </a:prstGeom>
            </p:spPr>
            <p:txBody>
              <a:bodyPr vert="horz" wrap="square" lIns="0" tIns="19050" rIns="0" bIns="0" rtlCol="0">
                <a:spAutoFit/>
              </a:bodyPr>
              <a:lstStyle/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900" spc="-9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  <a:cs typeface="微软雅黑"/>
                  </a:rPr>
                  <a:t>ODS</a:t>
                </a:r>
              </a:p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900" spc="-9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  <a:cs typeface="微软雅黑"/>
                  </a:rPr>
                  <a:t>Iceberg/hive</a:t>
                </a:r>
                <a:endParaRPr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FZLanTingHei-R-GBK" panose="02000000000000000000"/>
                  <a:cs typeface="微软雅黑"/>
                </a:endParaRPr>
              </a:p>
            </p:txBody>
          </p:sp>
          <p:sp>
            <p:nvSpPr>
              <p:cNvPr id="47" name="object 42">
                <a:extLst>
                  <a:ext uri="{FF2B5EF4-FFF2-40B4-BE49-F238E27FC236}">
                    <a16:creationId xmlns:a16="http://schemas.microsoft.com/office/drawing/2014/main" id="{AD2854AD-E7CB-1D80-E98B-27B5A5201775}"/>
                  </a:ext>
                </a:extLst>
              </p:cNvPr>
              <p:cNvSpPr/>
              <p:nvPr/>
            </p:nvSpPr>
            <p:spPr>
              <a:xfrm>
                <a:off x="10641350" y="8246666"/>
                <a:ext cx="2198766" cy="108347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 defTabSz="1371600"/>
                <a:endParaRPr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FZLanTingHei-R-GBK" panose="02000000000000000000"/>
                </a:endParaRPr>
              </a:p>
            </p:txBody>
          </p:sp>
          <p:sp>
            <p:nvSpPr>
              <p:cNvPr id="48" name="object 44">
                <a:extLst>
                  <a:ext uri="{FF2B5EF4-FFF2-40B4-BE49-F238E27FC236}">
                    <a16:creationId xmlns:a16="http://schemas.microsoft.com/office/drawing/2014/main" id="{538460CC-B2F4-AA94-285B-4E852D94EE8D}"/>
                  </a:ext>
                </a:extLst>
              </p:cNvPr>
              <p:cNvSpPr txBox="1"/>
              <p:nvPr/>
            </p:nvSpPr>
            <p:spPr>
              <a:xfrm>
                <a:off x="10738933" y="8577567"/>
                <a:ext cx="1913898" cy="1149431"/>
              </a:xfrm>
              <a:prstGeom prst="rect">
                <a:avLst/>
              </a:prstGeom>
            </p:spPr>
            <p:txBody>
              <a:bodyPr vert="horz" wrap="square" lIns="0" tIns="19050" rIns="0" bIns="0" rtlCol="0">
                <a:spAutoFit/>
              </a:bodyPr>
              <a:lstStyle/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900" spc="-9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  <a:cs typeface="微软雅黑"/>
                  </a:rPr>
                  <a:t>DWD</a:t>
                </a:r>
              </a:p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900" spc="-9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  <a:cs typeface="微软雅黑"/>
                  </a:rPr>
                  <a:t>Iceberg/hive</a:t>
                </a:r>
                <a:endParaRPr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FZLanTingHei-R-GBK" panose="02000000000000000000"/>
                  <a:cs typeface="微软雅黑"/>
                </a:endParaRPr>
              </a:p>
            </p:txBody>
          </p:sp>
          <p:sp>
            <p:nvSpPr>
              <p:cNvPr id="49" name="object 42">
                <a:extLst>
                  <a:ext uri="{FF2B5EF4-FFF2-40B4-BE49-F238E27FC236}">
                    <a16:creationId xmlns:a16="http://schemas.microsoft.com/office/drawing/2014/main" id="{30917A39-FEF3-CB45-D2DC-6D00B797736D}"/>
                  </a:ext>
                </a:extLst>
              </p:cNvPr>
              <p:cNvSpPr/>
              <p:nvPr/>
            </p:nvSpPr>
            <p:spPr>
              <a:xfrm>
                <a:off x="13556793" y="8246666"/>
                <a:ext cx="2198766" cy="108347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 defTabSz="1371600"/>
                <a:endParaRPr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FZLanTingHei-R-GBK" panose="02000000000000000000"/>
                </a:endParaRPr>
              </a:p>
            </p:txBody>
          </p:sp>
          <p:sp>
            <p:nvSpPr>
              <p:cNvPr id="50" name="object 44">
                <a:extLst>
                  <a:ext uri="{FF2B5EF4-FFF2-40B4-BE49-F238E27FC236}">
                    <a16:creationId xmlns:a16="http://schemas.microsoft.com/office/drawing/2014/main" id="{ACC0FA51-3505-87A0-BEEF-BCC65ADF5873}"/>
                  </a:ext>
                </a:extLst>
              </p:cNvPr>
              <p:cNvSpPr txBox="1"/>
              <p:nvPr/>
            </p:nvSpPr>
            <p:spPr>
              <a:xfrm>
                <a:off x="13654376" y="8577567"/>
                <a:ext cx="1913898" cy="1149431"/>
              </a:xfrm>
              <a:prstGeom prst="rect">
                <a:avLst/>
              </a:prstGeom>
            </p:spPr>
            <p:txBody>
              <a:bodyPr vert="horz" wrap="square" lIns="0" tIns="19050" rIns="0" bIns="0" rtlCol="0">
                <a:spAutoFit/>
              </a:bodyPr>
              <a:lstStyle/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900" spc="-9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  <a:cs typeface="微软雅黑"/>
                  </a:rPr>
                  <a:t>DWS</a:t>
                </a:r>
              </a:p>
              <a:p>
                <a:pPr marL="19050" algn="ctr" defTabSz="1371600">
                  <a:spcBef>
                    <a:spcPts val="150"/>
                  </a:spcBef>
                </a:pPr>
                <a:r>
                  <a:rPr lang="en-US" altLang="zh-CN" sz="900" spc="-9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  <a:cs typeface="微软雅黑"/>
                  </a:rPr>
                  <a:t>Iceberg/hive</a:t>
                </a:r>
                <a:endParaRPr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FZLanTingHei-R-GBK" panose="02000000000000000000"/>
                  <a:cs typeface="微软雅黑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19DBDD8-2A71-1755-9CB5-B6524DB73A12}"/>
                  </a:ext>
                </a:extLst>
              </p:cNvPr>
              <p:cNvSpPr/>
              <p:nvPr/>
            </p:nvSpPr>
            <p:spPr>
              <a:xfrm>
                <a:off x="12568064" y="7928973"/>
                <a:ext cx="1212060" cy="879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371600">
                  <a:defRPr/>
                </a:pPr>
                <a:r>
                  <a:rPr kumimoji="1" lang="en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FZLanTingHei-R-GBK" panose="02000000000000000000"/>
                  </a:rPr>
                  <a:t>ETL</a:t>
                </a:r>
              </a:p>
            </p:txBody>
          </p:sp>
          <p:cxnSp>
            <p:nvCxnSpPr>
              <p:cNvPr id="52" name="直线连接符 88">
                <a:extLst>
                  <a:ext uri="{FF2B5EF4-FFF2-40B4-BE49-F238E27FC236}">
                    <a16:creationId xmlns:a16="http://schemas.microsoft.com/office/drawing/2014/main" id="{D4708822-F859-D331-B802-489D151C5148}"/>
                  </a:ext>
                </a:extLst>
              </p:cNvPr>
              <p:cNvCxnSpPr>
                <a:cxnSpLocks/>
                <a:stCxn id="45" idx="3"/>
                <a:endCxn id="47" idx="1"/>
              </p:cNvCxnSpPr>
              <p:nvPr/>
            </p:nvCxnSpPr>
            <p:spPr>
              <a:xfrm>
                <a:off x="9861368" y="8788401"/>
                <a:ext cx="779982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  <a:headEnd type="non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3" name="直线连接符 88">
                <a:extLst>
                  <a:ext uri="{FF2B5EF4-FFF2-40B4-BE49-F238E27FC236}">
                    <a16:creationId xmlns:a16="http://schemas.microsoft.com/office/drawing/2014/main" id="{4377C3B7-B164-3948-0B5F-3D429EBD49F8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12840116" y="8788401"/>
                <a:ext cx="716678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  <a:headEnd type="non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2" name="圆角矩形 11">
                <a:extLst>
                  <a:ext uri="{FF2B5EF4-FFF2-40B4-BE49-F238E27FC236}">
                    <a16:creationId xmlns:a16="http://schemas.microsoft.com/office/drawing/2014/main" id="{0611BE1A-DBF5-D9D2-8F3F-6DEB7B7AC264}"/>
                  </a:ext>
                </a:extLst>
              </p:cNvPr>
              <p:cNvSpPr/>
              <p:nvPr/>
            </p:nvSpPr>
            <p:spPr>
              <a:xfrm>
                <a:off x="6925790" y="7083648"/>
                <a:ext cx="9261220" cy="2779603"/>
              </a:xfrm>
              <a:prstGeom prst="roundRect">
                <a:avLst/>
              </a:prstGeom>
              <a:solidFill>
                <a:schemeClr val="bg1">
                  <a:alpha val="37000"/>
                </a:schemeClr>
              </a:solidFill>
              <a:ln w="12700">
                <a:miter lim="400000"/>
              </a:ln>
            </p:spPr>
            <p:txBody>
              <a:bodyPr lIns="76200" tIns="76200" rIns="76200" bIns="76200" rtlCol="0" anchor="ctr"/>
              <a:lstStyle/>
              <a:p>
                <a:pPr defTabSz="1371600"/>
                <a:endParaRPr kumimoji="1"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FZLanTingHei-R-GBK" panose="02000000000000000000"/>
                  <a:cs typeface="Helvetica Neue Medium" panose="02000503000000020004"/>
                  <a:sym typeface="Helvetica Neue Medium" panose="02000503000000020004"/>
                </a:endParaRP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1CC67F1-8FB0-451B-877C-2669B96515E7}"/>
                </a:ext>
              </a:extLst>
            </p:cNvPr>
            <p:cNvSpPr txBox="1"/>
            <p:nvPr/>
          </p:nvSpPr>
          <p:spPr>
            <a:xfrm>
              <a:off x="9543382" y="7970897"/>
              <a:ext cx="7843419" cy="3623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29025" indent="-429025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实时离线统一，一套链路实现数据导入</a:t>
              </a:r>
              <a:endParaRPr lang="en-US" altLang="zh-CN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429025" indent="-429025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批流一体、存算分离架构，批流数据统一为</a:t>
              </a:r>
              <a:r>
                <a:rPr lang="en-US" altLang="zh-CN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Iceberg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表格式存储</a:t>
              </a:r>
              <a:endParaRPr lang="en-US" altLang="zh-CN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429025" indent="-429025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全托管免运维</a:t>
              </a:r>
              <a:endParaRPr lang="en-US" altLang="zh-CN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429025" indent="-429025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zh-CN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T+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分钟级数据时延</a:t>
              </a:r>
              <a:endParaRPr lang="en-US" altLang="zh-CN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429025" indent="-429025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zh-CN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ACID</a:t>
              </a:r>
              <a:r>
                <a:rPr lang="zh-CN" altLang="en-US" sz="1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事务能力，支持行级更新</a:t>
              </a:r>
              <a:endParaRPr lang="zh-CN" altLang="zh-CN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41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组合 6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602" name="image 6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03" name="Object 6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606" name="image 6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58443" y="1808480"/>
            <a:ext cx="9675114" cy="595757"/>
          </a:xfrm>
          <a:prstGeom prst="rect">
            <a:avLst/>
          </a:prstGeom>
        </p:spPr>
      </p:pic>
      <p:pic>
        <p:nvPicPr>
          <p:cNvPr id="9607" name="image 6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69309" y="1903349"/>
            <a:ext cx="5984494" cy="423672"/>
          </a:xfrm>
          <a:prstGeom prst="rect">
            <a:avLst/>
          </a:prstGeom>
        </p:spPr>
      </p:pic>
      <p:sp>
        <p:nvSpPr>
          <p:cNvPr id="608" name="Object 608"/>
          <p:cNvSpPr txBox="1"/>
          <p:nvPr/>
        </p:nvSpPr>
        <p:spPr>
          <a:xfrm>
            <a:off x="3878834" y="1912874"/>
            <a:ext cx="59563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 algn="l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实现百万级</a:t>
            </a:r>
            <a:r>
              <a:rPr lang="en-US" altLang="zh-CN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秒（实测约</a:t>
            </a:r>
            <a:r>
              <a:rPr lang="en-US" altLang="zh-CN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120</a:t>
            </a: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万）实时</a:t>
            </a:r>
            <a:r>
              <a:rPr lang="en-US" altLang="zh-CN" sz="117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Upsert</a:t>
            </a: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入湖</a:t>
            </a:r>
            <a:endParaRPr lang="en-US" altLang="zh-CN" sz="117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某大表单表</a:t>
            </a:r>
            <a:r>
              <a:rPr lang="en-US" altLang="zh-CN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60</a:t>
            </a: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万</a:t>
            </a:r>
            <a:r>
              <a:rPr lang="en-US" altLang="zh-CN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秒实时</a:t>
            </a:r>
            <a:r>
              <a:rPr lang="en-US" altLang="zh-CN" sz="117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Upsert</a:t>
            </a: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入湖</a:t>
            </a:r>
            <a:endParaRPr lang="zh-CN" altLang="en-US" sz="117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6011" name="image 60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261856" y="1876933"/>
            <a:ext cx="965327" cy="402590"/>
          </a:xfrm>
          <a:prstGeom prst="rect">
            <a:avLst/>
          </a:prstGeom>
        </p:spPr>
      </p:pic>
      <p:sp>
        <p:nvSpPr>
          <p:cNvPr id="6012" name="Object 6012"/>
          <p:cNvSpPr txBox="1"/>
          <p:nvPr/>
        </p:nvSpPr>
        <p:spPr>
          <a:xfrm>
            <a:off x="8343900" y="1886458"/>
            <a:ext cx="1867281" cy="406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54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120</a:t>
            </a:r>
            <a:r>
              <a:rPr lang="zh-CN" altLang="en-US" sz="254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万</a:t>
            </a:r>
            <a:r>
              <a:rPr lang="en-US" altLang="zh-CN" sz="254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/60</a:t>
            </a:r>
            <a:r>
              <a:rPr lang="zh-CN" altLang="en-US" sz="254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万</a:t>
            </a:r>
            <a:endParaRPr lang="zh-CN" altLang="en-US" sz="2540" b="0" i="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6013" name="image 60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58443" y="2795143"/>
            <a:ext cx="9675114" cy="595757"/>
          </a:xfrm>
          <a:prstGeom prst="rect">
            <a:avLst/>
          </a:prstGeom>
        </p:spPr>
      </p:pic>
      <p:pic>
        <p:nvPicPr>
          <p:cNvPr id="96014" name="image 60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58641" y="2890012"/>
            <a:ext cx="5984494" cy="423672"/>
          </a:xfrm>
          <a:prstGeom prst="rect">
            <a:avLst/>
          </a:prstGeom>
        </p:spPr>
      </p:pic>
      <p:sp>
        <p:nvSpPr>
          <p:cNvPr id="6015" name="Object 6015"/>
          <p:cNvSpPr txBox="1"/>
          <p:nvPr/>
        </p:nvSpPr>
        <p:spPr>
          <a:xfrm>
            <a:off x="4601589" y="2848991"/>
            <a:ext cx="59563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 algn="l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整项目实现</a:t>
            </a:r>
            <a:r>
              <a:rPr lang="en-US" altLang="zh-CN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1500+</a:t>
            </a: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数据表实时入湖</a:t>
            </a:r>
            <a:endParaRPr lang="en-US" altLang="zh-CN" sz="117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结合数据优化治理，数据可见性均</a:t>
            </a:r>
            <a:r>
              <a:rPr lang="en-US" altLang="zh-CN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&lt;5min</a:t>
            </a:r>
            <a:endParaRPr lang="zh-CN" altLang="en-US" sz="117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6018" name="image 60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90801" y="2883789"/>
            <a:ext cx="965327" cy="402590"/>
          </a:xfrm>
          <a:prstGeom prst="rect">
            <a:avLst/>
          </a:prstGeom>
        </p:spPr>
      </p:pic>
      <p:sp>
        <p:nvSpPr>
          <p:cNvPr id="6019" name="Object 6019"/>
          <p:cNvSpPr txBox="1"/>
          <p:nvPr/>
        </p:nvSpPr>
        <p:spPr>
          <a:xfrm>
            <a:off x="2100325" y="2893314"/>
            <a:ext cx="2198751" cy="406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54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1500+/&lt;5min</a:t>
            </a:r>
            <a:endParaRPr lang="zh-CN" altLang="en-US" sz="2540" b="0" i="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6020" name="image 602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252075" y="1905635"/>
            <a:ext cx="402463" cy="402463"/>
          </a:xfrm>
          <a:prstGeom prst="rect">
            <a:avLst/>
          </a:prstGeom>
        </p:spPr>
      </p:pic>
      <p:pic>
        <p:nvPicPr>
          <p:cNvPr id="96021" name="image 602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732788" y="2928747"/>
            <a:ext cx="402463" cy="346202"/>
          </a:xfrm>
          <a:prstGeom prst="rect">
            <a:avLst/>
          </a:prstGeom>
        </p:spPr>
      </p:pic>
      <p:pic>
        <p:nvPicPr>
          <p:cNvPr id="96022" name="image 60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58443" y="3812540"/>
            <a:ext cx="9675114" cy="595757"/>
          </a:xfrm>
          <a:prstGeom prst="rect">
            <a:avLst/>
          </a:prstGeom>
        </p:spPr>
      </p:pic>
      <p:pic>
        <p:nvPicPr>
          <p:cNvPr id="96023" name="image 60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69309" y="3907409"/>
            <a:ext cx="5984494" cy="423672"/>
          </a:xfrm>
          <a:prstGeom prst="rect">
            <a:avLst/>
          </a:prstGeom>
        </p:spPr>
      </p:pic>
      <p:sp>
        <p:nvSpPr>
          <p:cNvPr id="6024" name="Object 6024"/>
          <p:cNvSpPr txBox="1"/>
          <p:nvPr/>
        </p:nvSpPr>
        <p:spPr>
          <a:xfrm>
            <a:off x="3878834" y="3916934"/>
            <a:ext cx="59563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 algn="l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en-US" altLang="zh-CN" sz="117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Flink</a:t>
            </a:r>
            <a:r>
              <a:rPr lang="en-US" altLang="zh-CN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32CU</a:t>
            </a:r>
            <a:r>
              <a:rPr lang="zh-CN" altLang="en-US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完成某国外站点数据入湖</a:t>
            </a:r>
            <a:endParaRPr lang="en-US" altLang="zh-CN" sz="117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 algn="l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en-US" altLang="zh-CN" sz="117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</a:t>
            </a:r>
            <a:r>
              <a:rPr lang="en-US" altLang="zh-CN" sz="117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park 128CU ~ 256CU</a:t>
            </a:r>
            <a:r>
              <a:rPr lang="zh-CN" altLang="en-US" sz="117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完成整项目数据表优化治理</a:t>
            </a:r>
          </a:p>
        </p:txBody>
      </p:sp>
      <p:pic>
        <p:nvPicPr>
          <p:cNvPr id="96025" name="image 602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127377" y="3928364"/>
            <a:ext cx="2554605" cy="402590"/>
          </a:xfrm>
          <a:prstGeom prst="rect">
            <a:avLst/>
          </a:prstGeom>
        </p:spPr>
      </p:pic>
      <p:pic>
        <p:nvPicPr>
          <p:cNvPr id="96027" name="image 602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261856" y="3880992"/>
            <a:ext cx="965327" cy="402590"/>
          </a:xfrm>
          <a:prstGeom prst="rect">
            <a:avLst/>
          </a:prstGeom>
        </p:spPr>
      </p:pic>
      <p:sp>
        <p:nvSpPr>
          <p:cNvPr id="6028" name="Object 6028"/>
          <p:cNvSpPr txBox="1"/>
          <p:nvPr/>
        </p:nvSpPr>
        <p:spPr>
          <a:xfrm>
            <a:off x="9098280" y="3890517"/>
            <a:ext cx="1112901" cy="406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54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40%</a:t>
            </a:r>
            <a:endParaRPr lang="zh-CN" altLang="en-US" sz="2540" b="0" i="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6029" name="image 602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58443" y="4799203"/>
            <a:ext cx="9675114" cy="595757"/>
          </a:xfrm>
          <a:prstGeom prst="rect">
            <a:avLst/>
          </a:prstGeom>
        </p:spPr>
      </p:pic>
      <p:pic>
        <p:nvPicPr>
          <p:cNvPr id="96030" name="image 60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04679" y="4965095"/>
            <a:ext cx="5984494" cy="423672"/>
          </a:xfrm>
          <a:prstGeom prst="rect">
            <a:avLst/>
          </a:prstGeom>
        </p:spPr>
      </p:pic>
      <p:sp>
        <p:nvSpPr>
          <p:cNvPr id="6031" name="Object 6031"/>
          <p:cNvSpPr txBox="1"/>
          <p:nvPr/>
        </p:nvSpPr>
        <p:spPr>
          <a:xfrm>
            <a:off x="3368166" y="4903597"/>
            <a:ext cx="59563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 algn="l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zh-CN" altLang="en-US" sz="117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日常报表业务，全链路作业时间从</a:t>
            </a:r>
            <a:r>
              <a:rPr lang="en-US" altLang="zh-CN" sz="117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6h</a:t>
            </a:r>
            <a:r>
              <a:rPr lang="zh-CN" altLang="en-US" sz="117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缩短到</a:t>
            </a:r>
            <a:r>
              <a:rPr lang="en-US" altLang="zh-CN" sz="117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4h</a:t>
            </a:r>
            <a:endParaRPr lang="zh-CN" altLang="en-US" sz="117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6034" name="image 60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90801" y="4887849"/>
            <a:ext cx="965327" cy="402590"/>
          </a:xfrm>
          <a:prstGeom prst="rect">
            <a:avLst/>
          </a:prstGeom>
        </p:spPr>
      </p:pic>
      <p:sp>
        <p:nvSpPr>
          <p:cNvPr id="6035" name="Object 6035"/>
          <p:cNvSpPr txBox="1"/>
          <p:nvPr/>
        </p:nvSpPr>
        <p:spPr>
          <a:xfrm>
            <a:off x="2100326" y="4897374"/>
            <a:ext cx="1107694" cy="406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54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20%</a:t>
            </a:r>
            <a:endParaRPr lang="zh-CN" altLang="en-US" sz="2540" b="0" i="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6036" name="image 603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255377" y="3909695"/>
            <a:ext cx="395986" cy="402463"/>
          </a:xfrm>
          <a:prstGeom prst="rect">
            <a:avLst/>
          </a:prstGeom>
        </p:spPr>
      </p:pic>
      <p:pic>
        <p:nvPicPr>
          <p:cNvPr id="96037" name="image 603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732788" y="4916424"/>
            <a:ext cx="402463" cy="378841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87DAE9-8001-5F7E-3D97-5E1DB6B53B26}"/>
              </a:ext>
            </a:extLst>
          </p:cNvPr>
          <p:cNvSpPr txBox="1"/>
          <p:nvPr/>
        </p:nvSpPr>
        <p:spPr>
          <a:xfrm>
            <a:off x="745265" y="469609"/>
            <a:ext cx="778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案例一：某金融券商案例客户收益</a:t>
            </a:r>
            <a:endParaRPr lang="en-US" altLang="zh-CN" sz="3200" b="1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Microsoft YaHei Light" charset="-122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302" name="image 1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03" name="Object 13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943CBBE-70E9-B7C9-87A8-F1EDF301D794}"/>
              </a:ext>
            </a:extLst>
          </p:cNvPr>
          <p:cNvSpPr txBox="1"/>
          <p:nvPr/>
        </p:nvSpPr>
        <p:spPr>
          <a:xfrm>
            <a:off x="745265" y="469609"/>
            <a:ext cx="8407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案例二：某泛互联网场景案例</a:t>
            </a:r>
            <a:endParaRPr lang="en-US" altLang="zh-CN" sz="3200" b="1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Microsoft YaHei Light" charset="-122"/>
              <a:sym typeface="+mn-lt"/>
            </a:endParaRPr>
          </a:p>
        </p:txBody>
      </p:sp>
      <p:sp>
        <p:nvSpPr>
          <p:cNvPr id="58" name="Shape 1647">
            <a:extLst>
              <a:ext uri="{FF2B5EF4-FFF2-40B4-BE49-F238E27FC236}">
                <a16:creationId xmlns:a16="http://schemas.microsoft.com/office/drawing/2014/main" id="{D3F532A7-CDCB-4C7B-6D94-3530FBDA17F7}"/>
              </a:ext>
            </a:extLst>
          </p:cNvPr>
          <p:cNvSpPr/>
          <p:nvPr/>
        </p:nvSpPr>
        <p:spPr>
          <a:xfrm>
            <a:off x="213343" y="1871834"/>
            <a:ext cx="5200029" cy="194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20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用户订单、票房业务更高的时效性和分析性能要求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存算分离场景扁平化建仓，对</a:t>
            </a:r>
            <a:r>
              <a:rPr lang="en-US" altLang="zh-CN" sz="1600" dirty="0">
                <a:solidFill>
                  <a:schemeClr val="bg1"/>
                </a:solidFill>
              </a:rPr>
              <a:t>ODS</a:t>
            </a:r>
            <a:r>
              <a:rPr lang="zh-CN" altLang="en-US" sz="1600" dirty="0">
                <a:solidFill>
                  <a:schemeClr val="bg1"/>
                </a:solidFill>
              </a:rPr>
              <a:t>层分析性能有更高的要求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/>
                </a:solidFill>
              </a:rPr>
              <a:t>Upsert</a:t>
            </a:r>
            <a:r>
              <a:rPr lang="zh-CN" altLang="en-US" sz="1600" dirty="0">
                <a:solidFill>
                  <a:schemeClr val="bg1"/>
                </a:solidFill>
              </a:rPr>
              <a:t>全表更新场景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bg1"/>
                </a:solidFill>
              </a:rPr>
              <a:t>BI</a:t>
            </a:r>
            <a:r>
              <a:rPr lang="zh-CN" altLang="en-US" sz="1600" dirty="0">
                <a:solidFill>
                  <a:schemeClr val="bg1"/>
                </a:solidFill>
              </a:rPr>
              <a:t>分析场景，需提供亚秒级分析性能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59" name="Shape 1653">
            <a:extLst>
              <a:ext uri="{FF2B5EF4-FFF2-40B4-BE49-F238E27FC236}">
                <a16:creationId xmlns:a16="http://schemas.microsoft.com/office/drawing/2014/main" id="{BBA729D1-131C-6B60-F1DE-609E74222A68}"/>
              </a:ext>
            </a:extLst>
          </p:cNvPr>
          <p:cNvSpPr/>
          <p:nvPr/>
        </p:nvSpPr>
        <p:spPr>
          <a:xfrm>
            <a:off x="6968915" y="2178958"/>
            <a:ext cx="5149826" cy="157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2000">
                <a:solidFill>
                  <a:srgbClr val="8B8C8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C00000"/>
                </a:solidFill>
              </a:rPr>
              <a:t>全链路索引</a:t>
            </a:r>
            <a:r>
              <a:rPr lang="zh-CN" altLang="en-US" sz="1600" dirty="0">
                <a:solidFill>
                  <a:schemeClr val="bg1"/>
                </a:solidFill>
              </a:rPr>
              <a:t>，确保每个环节机制的查询性能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C00000"/>
                </a:solidFill>
              </a:rPr>
              <a:t>ODS</a:t>
            </a:r>
            <a:r>
              <a:rPr lang="zh-CN" altLang="en-US" sz="1600" b="1" dirty="0">
                <a:solidFill>
                  <a:srgbClr val="C00000"/>
                </a:solidFill>
              </a:rPr>
              <a:t>层索引</a:t>
            </a:r>
            <a:r>
              <a:rPr lang="zh-CN" altLang="en-US" sz="1600" dirty="0">
                <a:solidFill>
                  <a:schemeClr val="bg1"/>
                </a:solidFill>
              </a:rPr>
              <a:t>，大量减少</a:t>
            </a:r>
            <a:r>
              <a:rPr lang="en-US" altLang="zh-CN" sz="1600" dirty="0">
                <a:solidFill>
                  <a:schemeClr val="bg1"/>
                </a:solidFill>
              </a:rPr>
              <a:t>ODS</a:t>
            </a:r>
            <a:r>
              <a:rPr lang="zh-CN" altLang="en-US" sz="1600" dirty="0">
                <a:solidFill>
                  <a:schemeClr val="bg1"/>
                </a:solidFill>
              </a:rPr>
              <a:t>数据扫描量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C00000"/>
                </a:solidFill>
              </a:rPr>
              <a:t>元数据缓存</a:t>
            </a:r>
            <a:r>
              <a:rPr lang="zh-CN" altLang="en-US" sz="1600" dirty="0">
                <a:solidFill>
                  <a:schemeClr val="bg1"/>
                </a:solidFill>
              </a:rPr>
              <a:t>，作业流程提升元数据获取效率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C00000"/>
                </a:solidFill>
              </a:rPr>
              <a:t>Local Cache</a:t>
            </a:r>
            <a:r>
              <a:rPr lang="zh-CN" altLang="en-US" sz="1600" dirty="0">
                <a:solidFill>
                  <a:schemeClr val="bg1"/>
                </a:solidFill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</a:rPr>
              <a:t>BI</a:t>
            </a:r>
            <a:r>
              <a:rPr lang="zh-CN" altLang="en-US" sz="1600" dirty="0">
                <a:solidFill>
                  <a:schemeClr val="bg1"/>
                </a:solidFill>
              </a:rPr>
              <a:t>交互式场景达到秒级、亚秒级分析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60" name="TextBox 2">
            <a:extLst>
              <a:ext uri="{FF2B5EF4-FFF2-40B4-BE49-F238E27FC236}">
                <a16:creationId xmlns:a16="http://schemas.microsoft.com/office/drawing/2014/main" id="{DCD8806F-5C77-1691-1D8B-030559C6D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5261" y="1644492"/>
            <a:ext cx="3307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3971F8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TTTGB Medium" charset="-122"/>
              </a:rPr>
              <a:t>解决方案：索引</a:t>
            </a:r>
            <a:r>
              <a:rPr lang="en-US" altLang="zh-CN" sz="2400" b="1" dirty="0">
                <a:solidFill>
                  <a:srgbClr val="3971F8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TTTGB Medium" charset="-122"/>
              </a:rPr>
              <a:t>+</a:t>
            </a:r>
            <a:r>
              <a:rPr lang="zh-CN" altLang="en-US" sz="2400" b="1" dirty="0">
                <a:solidFill>
                  <a:srgbClr val="3971F8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TTTGB Medium" charset="-122"/>
              </a:rPr>
              <a:t>缓存</a:t>
            </a:r>
            <a:endParaRPr lang="en-US" altLang="zh-CN" sz="2400" b="1" dirty="0">
              <a:solidFill>
                <a:srgbClr val="3971F8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TTTGB Medium" charset="-122"/>
            </a:endParaRPr>
          </a:p>
        </p:txBody>
      </p:sp>
      <p:sp>
        <p:nvSpPr>
          <p:cNvPr id="61" name="任意多边形: 形状 11">
            <a:extLst>
              <a:ext uri="{FF2B5EF4-FFF2-40B4-BE49-F238E27FC236}">
                <a16:creationId xmlns:a16="http://schemas.microsoft.com/office/drawing/2014/main" id="{06DE4952-016F-B71D-C1BF-0EAF7947BBFD}"/>
              </a:ext>
            </a:extLst>
          </p:cNvPr>
          <p:cNvSpPr/>
          <p:nvPr/>
        </p:nvSpPr>
        <p:spPr>
          <a:xfrm rot="5400000">
            <a:off x="4931230" y="2259221"/>
            <a:ext cx="2507261" cy="1264748"/>
          </a:xfrm>
          <a:custGeom>
            <a:avLst/>
            <a:gdLst>
              <a:gd name="connsiteX0" fmla="*/ 1829836 w 3659671"/>
              <a:gd name="connsiteY0" fmla="*/ 0 h 5221922"/>
              <a:gd name="connsiteX1" fmla="*/ 2744236 w 3659671"/>
              <a:gd name="connsiteY1" fmla="*/ 1025479 h 5221922"/>
              <a:gd name="connsiteX2" fmla="*/ 2186407 w 3659671"/>
              <a:gd name="connsiteY2" fmla="*/ 1025479 h 5221922"/>
              <a:gd name="connsiteX3" fmla="*/ 2185603 w 3659671"/>
              <a:gd name="connsiteY3" fmla="*/ 1093353 h 5221922"/>
              <a:gd name="connsiteX4" fmla="*/ 2727829 w 3659671"/>
              <a:gd name="connsiteY4" fmla="*/ 3563174 h 5221922"/>
              <a:gd name="connsiteX5" fmla="*/ 3563896 w 3659671"/>
              <a:gd name="connsiteY5" fmla="*/ 5096147 h 5221922"/>
              <a:gd name="connsiteX6" fmla="*/ 3659671 w 3659671"/>
              <a:gd name="connsiteY6" fmla="*/ 5221922 h 5221922"/>
              <a:gd name="connsiteX7" fmla="*/ 0 w 3659671"/>
              <a:gd name="connsiteY7" fmla="*/ 5221922 h 5221922"/>
              <a:gd name="connsiteX8" fmla="*/ 95777 w 3659671"/>
              <a:gd name="connsiteY8" fmla="*/ 5096145 h 5221922"/>
              <a:gd name="connsiteX9" fmla="*/ 931844 w 3659671"/>
              <a:gd name="connsiteY9" fmla="*/ 3563172 h 5221922"/>
              <a:gd name="connsiteX10" fmla="*/ 1474070 w 3659671"/>
              <a:gd name="connsiteY10" fmla="*/ 1093351 h 5221922"/>
              <a:gd name="connsiteX11" fmla="*/ 1473265 w 3659671"/>
              <a:gd name="connsiteY11" fmla="*/ 1025479 h 5221922"/>
              <a:gd name="connsiteX12" fmla="*/ 915436 w 3659671"/>
              <a:gd name="connsiteY12" fmla="*/ 1025479 h 52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59671" h="5221922">
                <a:moveTo>
                  <a:pt x="1829836" y="0"/>
                </a:moveTo>
                <a:lnTo>
                  <a:pt x="2744236" y="1025479"/>
                </a:lnTo>
                <a:lnTo>
                  <a:pt x="2186407" y="1025479"/>
                </a:lnTo>
                <a:lnTo>
                  <a:pt x="2185603" y="1093353"/>
                </a:lnTo>
                <a:cubicBezTo>
                  <a:pt x="2203211" y="1854161"/>
                  <a:pt x="2380074" y="2708036"/>
                  <a:pt x="2727829" y="3563174"/>
                </a:cubicBezTo>
                <a:cubicBezTo>
                  <a:pt x="2959665" y="4133266"/>
                  <a:pt x="3245505" y="4649949"/>
                  <a:pt x="3563896" y="5096147"/>
                </a:cubicBezTo>
                <a:lnTo>
                  <a:pt x="3659671" y="5221922"/>
                </a:lnTo>
                <a:lnTo>
                  <a:pt x="0" y="5221922"/>
                </a:lnTo>
                <a:lnTo>
                  <a:pt x="95777" y="5096145"/>
                </a:lnTo>
                <a:cubicBezTo>
                  <a:pt x="414167" y="4649947"/>
                  <a:pt x="700007" y="4133264"/>
                  <a:pt x="931844" y="3563172"/>
                </a:cubicBezTo>
                <a:cubicBezTo>
                  <a:pt x="1279598" y="2708034"/>
                  <a:pt x="1456462" y="1854159"/>
                  <a:pt x="1474070" y="1093351"/>
                </a:cubicBezTo>
                <a:lnTo>
                  <a:pt x="1473265" y="1025479"/>
                </a:lnTo>
                <a:lnTo>
                  <a:pt x="915436" y="1025479"/>
                </a:lnTo>
                <a:close/>
              </a:path>
            </a:pathLst>
          </a:custGeom>
          <a:gradFill>
            <a:gsLst>
              <a:gs pos="0">
                <a:srgbClr val="FFC933">
                  <a:alpha val="55000"/>
                  <a:lumMod val="83000"/>
                  <a:lumOff val="17000"/>
                </a:srgbClr>
              </a:gs>
              <a:gs pos="0">
                <a:srgbClr val="00E5FB">
                  <a:alpha val="30000"/>
                </a:srgbClr>
              </a:gs>
              <a:gs pos="0">
                <a:srgbClr val="0052D9"/>
              </a:gs>
              <a:gs pos="86000">
                <a:schemeClr val="tx2">
                  <a:lumMod val="20000"/>
                  <a:lumOff val="8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372880">
              <a:defRPr/>
            </a:pPr>
            <a:endParaRPr lang="zh-CN" altLang="en-US" sz="2703">
              <a:solidFill>
                <a:prstClr val="white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29579814-7BB0-8B98-A116-72E6A347D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37" y="4671070"/>
            <a:ext cx="5858624" cy="1745856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30A9112-A767-C4BD-605B-302F9590F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98" y="4229996"/>
            <a:ext cx="6421270" cy="1447787"/>
          </a:xfrm>
          <a:prstGeom prst="rect">
            <a:avLst/>
          </a:prstGeom>
        </p:spPr>
      </p:pic>
      <p:pic>
        <p:nvPicPr>
          <p:cNvPr id="2" name="图片 1" descr="组-11">
            <a:extLst>
              <a:ext uri="{FF2B5EF4-FFF2-40B4-BE49-F238E27FC236}">
                <a16:creationId xmlns:a16="http://schemas.microsoft.com/office/drawing/2014/main" id="{847B988B-C979-47C8-2145-83EC57372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5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1" name="image 5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502" name="image 5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506" name="image 5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7075" y="1706626"/>
            <a:ext cx="3323082" cy="4316984"/>
          </a:xfrm>
          <a:prstGeom prst="rect">
            <a:avLst/>
          </a:prstGeom>
        </p:spPr>
      </p:pic>
      <p:pic>
        <p:nvPicPr>
          <p:cNvPr id="9507" name="image 5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43349" y="1706626"/>
            <a:ext cx="3323082" cy="4316984"/>
          </a:xfrm>
          <a:prstGeom prst="rect">
            <a:avLst/>
          </a:prstGeom>
        </p:spPr>
      </p:pic>
      <p:pic>
        <p:nvPicPr>
          <p:cNvPr id="9508" name="image 5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3532" y="1706626"/>
            <a:ext cx="3323082" cy="4316984"/>
          </a:xfrm>
          <a:prstGeom prst="rect">
            <a:avLst/>
          </a:prstGeom>
        </p:spPr>
      </p:pic>
      <p:pic>
        <p:nvPicPr>
          <p:cNvPr id="9509" name="image 5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46124" y="4281170"/>
            <a:ext cx="2284857" cy="1155827"/>
          </a:xfrm>
          <a:prstGeom prst="rect">
            <a:avLst/>
          </a:prstGeom>
        </p:spPr>
      </p:pic>
      <p:sp>
        <p:nvSpPr>
          <p:cNvPr id="5010" name="Object 5010"/>
          <p:cNvSpPr txBox="1"/>
          <p:nvPr/>
        </p:nvSpPr>
        <p:spPr>
          <a:xfrm>
            <a:off x="1138618" y="4252722"/>
            <a:ext cx="2556891" cy="154584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基于存算分离的</a:t>
            </a:r>
            <a:r>
              <a:rPr lang="zh-CN" altLang="en-US" sz="1200" b="1" dirty="0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湖仓一体</a:t>
            </a:r>
            <a:r>
              <a:rPr lang="zh-CN" altLang="en-US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架构，全流程大数据解决方案</a:t>
            </a:r>
            <a:endParaRPr lang="en-US" altLang="zh-CN" sz="1200" dirty="0">
              <a:solidFill>
                <a:srgbClr val="0E2260"/>
              </a:solidFill>
              <a:latin typeface="FZLanTingHeiS-R-GB" panose="02000500000000000000" pitchFamily="2" charset="-122"/>
              <a:ea typeface="FZLanTingHeiS-R-GB" panose="02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低使用门槛</a:t>
            </a:r>
            <a:r>
              <a:rPr lang="zh-CN" altLang="en-US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的</a:t>
            </a:r>
            <a:r>
              <a:rPr lang="en-US" altLang="zh-CN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Iceberg</a:t>
            </a:r>
            <a:r>
              <a:rPr lang="zh-CN" altLang="en-US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湖格式</a:t>
            </a:r>
            <a:endParaRPr lang="en-US" altLang="zh-CN" sz="1200" dirty="0">
              <a:solidFill>
                <a:srgbClr val="0E2260"/>
              </a:solidFill>
              <a:latin typeface="FZLanTingHeiS-R-GB" panose="02000500000000000000" pitchFamily="2" charset="-122"/>
              <a:ea typeface="FZLanTingHeiS-R-GB" panose="02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百万</a:t>
            </a:r>
            <a:r>
              <a:rPr lang="en-US" altLang="zh-CN" sz="1200" b="1" dirty="0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/</a:t>
            </a:r>
            <a:r>
              <a:rPr lang="zh-CN" altLang="en-US" sz="1200" b="1" dirty="0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秒</a:t>
            </a:r>
            <a:r>
              <a:rPr lang="en-US" altLang="zh-CN" sz="1200" b="1" dirty="0" err="1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Upsert</a:t>
            </a:r>
            <a:r>
              <a:rPr lang="en-US" altLang="zh-CN" sz="1200" b="1" dirty="0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 </a:t>
            </a:r>
            <a:r>
              <a:rPr lang="zh-CN" altLang="en-US" sz="1200" b="1" dirty="0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写入能力，分钟级</a:t>
            </a:r>
            <a:r>
              <a:rPr lang="zh-CN" altLang="en-US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数据可见性</a:t>
            </a:r>
          </a:p>
          <a:p>
            <a:pPr algn="l">
              <a:lnSpc>
                <a:spcPct val="144000"/>
              </a:lnSpc>
            </a:pP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5011" name="image 50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36600" y="3416808"/>
            <a:ext cx="3304032" cy="456565"/>
          </a:xfrm>
          <a:prstGeom prst="rect">
            <a:avLst/>
          </a:prstGeom>
        </p:spPr>
      </p:pic>
      <p:sp>
        <p:nvSpPr>
          <p:cNvPr id="5012" name="Object 5012"/>
          <p:cNvSpPr txBox="1"/>
          <p:nvPr/>
        </p:nvSpPr>
        <p:spPr>
          <a:xfrm>
            <a:off x="735965" y="3437128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湖仓一体新架构</a:t>
            </a:r>
            <a:endParaRPr lang="zh-CN" altLang="en-US" sz="2000" b="1" i="0" dirty="0">
              <a:blipFill>
                <a:blip r:embed="rId7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5013" name="image 50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62525" y="4281170"/>
            <a:ext cx="2284857" cy="1155827"/>
          </a:xfrm>
          <a:prstGeom prst="rect">
            <a:avLst/>
          </a:prstGeom>
        </p:spPr>
      </p:pic>
      <p:sp>
        <p:nvSpPr>
          <p:cNvPr id="5014" name="Object 5014"/>
          <p:cNvSpPr txBox="1"/>
          <p:nvPr/>
        </p:nvSpPr>
        <p:spPr>
          <a:xfrm>
            <a:off x="4871338" y="4255071"/>
            <a:ext cx="2459101" cy="150787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自研加速层，提供</a:t>
            </a:r>
            <a:r>
              <a:rPr lang="zh-CN" altLang="en-US" sz="1200" b="1" dirty="0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多种索引、多级缓存</a:t>
            </a:r>
            <a:r>
              <a:rPr lang="zh-CN" altLang="en-US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，领先的查询分析性能</a:t>
            </a:r>
            <a:endParaRPr lang="en-US" altLang="zh-CN" sz="1200" dirty="0">
              <a:solidFill>
                <a:srgbClr val="0E2260"/>
              </a:solidFill>
              <a:latin typeface="FZLanTingHeiS-R-GB" panose="02000500000000000000" pitchFamily="2" charset="-122"/>
              <a:ea typeface="FZLanTingHeiS-R-GB" panose="02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自研数据优化服务，自动进行</a:t>
            </a:r>
            <a:r>
              <a:rPr lang="zh-CN" altLang="en-US" sz="1200" b="1" dirty="0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数据优化与排布</a:t>
            </a:r>
          </a:p>
        </p:txBody>
      </p:sp>
      <p:pic>
        <p:nvPicPr>
          <p:cNvPr id="95015" name="image 50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52874" y="3416808"/>
            <a:ext cx="3304032" cy="456565"/>
          </a:xfrm>
          <a:prstGeom prst="rect">
            <a:avLst/>
          </a:prstGeom>
        </p:spPr>
      </p:pic>
      <p:sp>
        <p:nvSpPr>
          <p:cNvPr id="5016" name="Object 5016"/>
          <p:cNvSpPr txBox="1"/>
          <p:nvPr/>
        </p:nvSpPr>
        <p:spPr>
          <a:xfrm>
            <a:off x="4452239" y="3437128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极致分析性能</a:t>
            </a:r>
            <a:endParaRPr lang="zh-CN" altLang="en-US" sz="2000" b="1" i="0" dirty="0">
              <a:blipFill>
                <a:blip r:embed="rId7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5017" name="image 50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12581" y="4281170"/>
            <a:ext cx="2458339" cy="15173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18" name="Object 5018"/>
          <p:cNvSpPr txBox="1"/>
          <p:nvPr/>
        </p:nvSpPr>
        <p:spPr>
          <a:xfrm>
            <a:off x="8762746" y="4290694"/>
            <a:ext cx="2408174" cy="1472247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Serverless</a:t>
            </a:r>
            <a:r>
              <a:rPr lang="zh-CN" altLang="en-US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产品形态，即买即用，</a:t>
            </a:r>
            <a:r>
              <a:rPr lang="zh-CN" altLang="en-US" sz="1200" b="1" dirty="0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基础设施免运维</a:t>
            </a:r>
            <a:endParaRPr lang="en-US" altLang="zh-CN" sz="1200" b="1" dirty="0">
              <a:solidFill>
                <a:srgbClr val="FF0000"/>
              </a:solidFill>
              <a:latin typeface="FZLanTingHeiS-R-GB" panose="02000500000000000000" pitchFamily="2" charset="-122"/>
              <a:ea typeface="FZLanTingHeiS-R-GB" panose="02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solidFill>
                  <a:srgbClr val="FF0000"/>
                </a:solidFill>
                <a:ea typeface="FZLanTingHeiS-R-GB" panose="02000500000000000000" pitchFamily="2" charset="-122"/>
              </a:rPr>
              <a:t>标准</a:t>
            </a:r>
            <a:r>
              <a:rPr lang="en-US" altLang="zh-CN" sz="1200" b="1" dirty="0">
                <a:solidFill>
                  <a:srgbClr val="FF0000"/>
                </a:solidFill>
                <a:ea typeface="FZLanTingHeiS-R-GB" panose="02000500000000000000" pitchFamily="2" charset="-122"/>
              </a:rPr>
              <a:t>SQL</a:t>
            </a:r>
            <a:r>
              <a:rPr lang="zh-CN" altLang="en-US" sz="1200" b="1" dirty="0">
                <a:solidFill>
                  <a:srgbClr val="FF0000"/>
                </a:solidFill>
                <a:ea typeface="FZLanTingHeiS-R-GB" panose="02000500000000000000" pitchFamily="2" charset="-122"/>
              </a:rPr>
              <a:t>语法</a:t>
            </a:r>
            <a:r>
              <a:rPr lang="zh-CN" altLang="en-US" sz="1200" dirty="0">
                <a:solidFill>
                  <a:srgbClr val="0E2260"/>
                </a:solidFill>
                <a:ea typeface="FZLanTingHeiS-R-GB" panose="02000500000000000000" pitchFamily="2" charset="-122"/>
              </a:rPr>
              <a:t>统一接入，低门槛使用成本</a:t>
            </a:r>
            <a:endParaRPr lang="en-US" altLang="zh-CN" sz="1200" dirty="0">
              <a:solidFill>
                <a:srgbClr val="0E2260"/>
              </a:solidFill>
              <a:ea typeface="FZLanTingHeiS-R-GB" panose="02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0E226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大数据</a:t>
            </a:r>
            <a:r>
              <a:rPr lang="zh-CN" altLang="en-US" sz="1200" b="1" dirty="0">
                <a:solidFill>
                  <a:srgbClr val="FF0000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专家支撑</a:t>
            </a:r>
            <a:endParaRPr lang="zh-CN" altLang="en-US" sz="12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5019" name="image 50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203057" y="3416808"/>
            <a:ext cx="3304032" cy="456565"/>
          </a:xfrm>
          <a:prstGeom prst="rect">
            <a:avLst/>
          </a:prstGeom>
        </p:spPr>
      </p:pic>
      <p:sp>
        <p:nvSpPr>
          <p:cNvPr id="5020" name="Object 5020"/>
          <p:cNvSpPr txBox="1"/>
          <p:nvPr/>
        </p:nvSpPr>
        <p:spPr>
          <a:xfrm>
            <a:off x="8202422" y="3426333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降本增效</a:t>
            </a:r>
            <a:endParaRPr lang="zh-CN" altLang="en-US" sz="2000" b="1" i="0" dirty="0">
              <a:blipFill>
                <a:blip r:embed="rId7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5021" name="image 50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43354" y="2518537"/>
            <a:ext cx="776605" cy="776605"/>
          </a:xfrm>
          <a:prstGeom prst="rect">
            <a:avLst/>
          </a:prstGeom>
        </p:spPr>
      </p:pic>
      <p:pic>
        <p:nvPicPr>
          <p:cNvPr id="95022" name="image 50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696204" y="2535301"/>
            <a:ext cx="776605" cy="743204"/>
          </a:xfrm>
          <a:prstGeom prst="rect">
            <a:avLst/>
          </a:prstGeom>
        </p:spPr>
      </p:pic>
      <p:pic>
        <p:nvPicPr>
          <p:cNvPr id="95023" name="image 502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449054" y="2572893"/>
            <a:ext cx="776605" cy="667893"/>
          </a:xfrm>
          <a:prstGeom prst="rect">
            <a:avLst/>
          </a:prstGeom>
        </p:spPr>
      </p:pic>
      <p:pic>
        <p:nvPicPr>
          <p:cNvPr id="95024" name="image 502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962517" y="4099433"/>
            <a:ext cx="2042922" cy="19050"/>
          </a:xfrm>
          <a:prstGeom prst="rect">
            <a:avLst/>
          </a:prstGeom>
        </p:spPr>
      </p:pic>
      <p:pic>
        <p:nvPicPr>
          <p:cNvPr id="95025" name="image 502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074539" y="4099433"/>
            <a:ext cx="2042922" cy="19050"/>
          </a:xfrm>
          <a:prstGeom prst="rect">
            <a:avLst/>
          </a:prstGeom>
        </p:spPr>
      </p:pic>
      <p:pic>
        <p:nvPicPr>
          <p:cNvPr id="95026" name="image 502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95603" y="4099433"/>
            <a:ext cx="2042922" cy="1905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F80C82-BC05-105D-EEBB-949C87F537CF}"/>
              </a:ext>
            </a:extLst>
          </p:cNvPr>
          <p:cNvSpPr txBox="1"/>
          <p:nvPr/>
        </p:nvSpPr>
        <p:spPr>
          <a:xfrm>
            <a:off x="745265" y="469609"/>
            <a:ext cx="1214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成功案例：客户价值与收益</a:t>
            </a:r>
          </a:p>
        </p:txBody>
      </p:sp>
    </p:spTree>
    <p:extLst>
      <p:ext uri="{BB962C8B-B14F-4D97-AF65-F5344CB8AC3E}">
        <p14:creationId xmlns:p14="http://schemas.microsoft.com/office/powerpoint/2010/main" val="3235999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组合 16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602" name="image 16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603" name="Object 16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604" name="image 16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605" name="Object 1605"/>
            <p:cNvSpPr txBox="1"/>
            <p:nvPr/>
          </p:nvSpPr>
          <p:spPr>
            <a:xfrm>
              <a:off x="3193415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1606" name="image 16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1607" name="image 160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1608" name="Object 16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4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6011" name="image 160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259731" y="2591815"/>
            <a:ext cx="4263898" cy="1773427"/>
          </a:xfrm>
          <a:prstGeom prst="rect">
            <a:avLst/>
          </a:prstGeom>
        </p:spPr>
      </p:pic>
      <p:sp>
        <p:nvSpPr>
          <p:cNvPr id="16012" name="Object 16012"/>
          <p:cNvSpPr txBox="1"/>
          <p:nvPr/>
        </p:nvSpPr>
        <p:spPr>
          <a:xfrm>
            <a:off x="5886905" y="2862579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展望与未来</a:t>
            </a:r>
            <a:endParaRPr lang="zh-CN" altLang="en-US" sz="5000" b="0" i="0" dirty="0">
              <a:solidFill>
                <a:srgbClr val="FFFFFF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pic>
        <p:nvPicPr>
          <p:cNvPr id="916013" name="image 160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5580000">
            <a:off x="8632880" y="2311802"/>
            <a:ext cx="712978" cy="711073"/>
          </a:xfrm>
          <a:prstGeom prst="rect">
            <a:avLst/>
          </a:prstGeom>
        </p:spPr>
      </p:pic>
      <p:pic>
        <p:nvPicPr>
          <p:cNvPr id="916014" name="image 16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16015" name="image 160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302" name="image 3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306" name="image 3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44440" y="1811020"/>
            <a:ext cx="5130800" cy="723900"/>
          </a:xfrm>
          <a:prstGeom prst="rect">
            <a:avLst/>
          </a:prstGeom>
        </p:spPr>
      </p:pic>
      <p:pic>
        <p:nvPicPr>
          <p:cNvPr id="9307" name="image 3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44440" y="2750820"/>
            <a:ext cx="5130800" cy="723900"/>
          </a:xfrm>
          <a:prstGeom prst="rect">
            <a:avLst/>
          </a:prstGeom>
        </p:spPr>
      </p:pic>
      <p:pic>
        <p:nvPicPr>
          <p:cNvPr id="9308" name="image 3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44440" y="3690620"/>
            <a:ext cx="5130800" cy="723900"/>
          </a:xfrm>
          <a:prstGeom prst="rect">
            <a:avLst/>
          </a:prstGeom>
        </p:spPr>
      </p:pic>
      <p:pic>
        <p:nvPicPr>
          <p:cNvPr id="9309" name="image 3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44440" y="4630420"/>
            <a:ext cx="5130800" cy="723900"/>
          </a:xfrm>
          <a:prstGeom prst="rect">
            <a:avLst/>
          </a:prstGeom>
        </p:spPr>
      </p:pic>
      <p:pic>
        <p:nvPicPr>
          <p:cNvPr id="93010" name="image 30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9673" y="2159381"/>
            <a:ext cx="2637155" cy="2353564"/>
          </a:xfrm>
          <a:prstGeom prst="rect">
            <a:avLst/>
          </a:prstGeom>
        </p:spPr>
      </p:pic>
      <p:sp>
        <p:nvSpPr>
          <p:cNvPr id="3011" name="Object 3011"/>
          <p:cNvSpPr txBox="1"/>
          <p:nvPr/>
        </p:nvSpPr>
        <p:spPr>
          <a:xfrm>
            <a:off x="872363" y="2778633"/>
            <a:ext cx="2603500" cy="2336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700" b="0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</a:rPr>
              <a:t>目录</a:t>
            </a:r>
            <a:endParaRPr lang="zh-CN" altLang="en-US" sz="6700" b="0" i="0" dirty="0">
              <a:solidFill>
                <a:schemeClr val="bg1"/>
              </a:solid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2" name="image 30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08685" y="3856100"/>
            <a:ext cx="3707003" cy="377444"/>
          </a:xfrm>
          <a:prstGeom prst="rect">
            <a:avLst/>
          </a:prstGeom>
        </p:spPr>
      </p:pic>
      <p:sp>
        <p:nvSpPr>
          <p:cNvPr id="3013" name="Object 3013"/>
          <p:cNvSpPr txBox="1"/>
          <p:nvPr/>
        </p:nvSpPr>
        <p:spPr>
          <a:xfrm>
            <a:off x="939672" y="3710050"/>
            <a:ext cx="3670300" cy="3683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800" b="0" i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CONTENTS</a:t>
            </a:r>
            <a:endParaRPr lang="zh-CN" altLang="en-US" sz="1800" b="0" i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4" name="image 30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72363" y="2169922"/>
            <a:ext cx="3468624" cy="2353564"/>
          </a:xfrm>
          <a:prstGeom prst="rect">
            <a:avLst/>
          </a:prstGeom>
        </p:spPr>
      </p:pic>
      <p:pic>
        <p:nvPicPr>
          <p:cNvPr id="93015" name="image 3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08685" y="2169922"/>
            <a:ext cx="2929128" cy="2353564"/>
          </a:xfrm>
          <a:prstGeom prst="rect">
            <a:avLst/>
          </a:prstGeom>
        </p:spPr>
      </p:pic>
      <p:pic>
        <p:nvPicPr>
          <p:cNvPr id="93016" name="image 30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5580000">
            <a:off x="2311019" y="2584577"/>
            <a:ext cx="712978" cy="711073"/>
          </a:xfrm>
          <a:prstGeom prst="rect">
            <a:avLst/>
          </a:prstGeom>
        </p:spPr>
      </p:pic>
      <p:pic>
        <p:nvPicPr>
          <p:cNvPr id="93017" name="image 301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260977" y="1838325"/>
            <a:ext cx="638302" cy="638302"/>
          </a:xfrm>
          <a:prstGeom prst="rect">
            <a:avLst/>
          </a:prstGeom>
        </p:spPr>
      </p:pic>
      <p:pic>
        <p:nvPicPr>
          <p:cNvPr id="93018" name="image 301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260977" y="2778633"/>
            <a:ext cx="638302" cy="638302"/>
          </a:xfrm>
          <a:prstGeom prst="rect">
            <a:avLst/>
          </a:prstGeom>
        </p:spPr>
      </p:pic>
      <p:pic>
        <p:nvPicPr>
          <p:cNvPr id="93019" name="image 30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260977" y="3718814"/>
            <a:ext cx="638302" cy="638302"/>
          </a:xfrm>
          <a:prstGeom prst="rect">
            <a:avLst/>
          </a:prstGeom>
        </p:spPr>
      </p:pic>
      <p:pic>
        <p:nvPicPr>
          <p:cNvPr id="93020" name="image 302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260977" y="4658995"/>
            <a:ext cx="638302" cy="638302"/>
          </a:xfrm>
          <a:prstGeom prst="rect">
            <a:avLst/>
          </a:prstGeom>
        </p:spPr>
      </p:pic>
      <p:pic>
        <p:nvPicPr>
          <p:cNvPr id="93021" name="image 302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430268" y="1915795"/>
            <a:ext cx="267081" cy="496062"/>
          </a:xfrm>
          <a:prstGeom prst="rect">
            <a:avLst/>
          </a:prstGeom>
        </p:spPr>
      </p:pic>
      <p:sp>
        <p:nvSpPr>
          <p:cNvPr id="3022" name="Object 3022"/>
          <p:cNvSpPr txBox="1"/>
          <p:nvPr/>
        </p:nvSpPr>
        <p:spPr>
          <a:xfrm>
            <a:off x="4439793" y="1925320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chemeClr val="bg1"/>
                </a:solidFill>
                <a:latin typeface="OPPOSans-B"/>
                <a:ea typeface="OPPOSans-B"/>
              </a:rPr>
              <a:t>1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3023" name="image 302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430268" y="2851404"/>
            <a:ext cx="267081" cy="496062"/>
          </a:xfrm>
          <a:prstGeom prst="rect">
            <a:avLst/>
          </a:prstGeom>
        </p:spPr>
      </p:pic>
      <p:sp>
        <p:nvSpPr>
          <p:cNvPr id="3024" name="Object 3024"/>
          <p:cNvSpPr txBox="1"/>
          <p:nvPr/>
        </p:nvSpPr>
        <p:spPr>
          <a:xfrm>
            <a:off x="4439793" y="2860929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chemeClr val="bg1"/>
                </a:solidFill>
                <a:latin typeface="OPPOSans-B"/>
                <a:ea typeface="OPPOSans-B"/>
              </a:rPr>
              <a:t>2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3025" name="image 302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430268" y="3787012"/>
            <a:ext cx="267081" cy="496062"/>
          </a:xfrm>
          <a:prstGeom prst="rect">
            <a:avLst/>
          </a:prstGeom>
        </p:spPr>
      </p:pic>
      <p:sp>
        <p:nvSpPr>
          <p:cNvPr id="3026" name="Object 3026"/>
          <p:cNvSpPr txBox="1"/>
          <p:nvPr/>
        </p:nvSpPr>
        <p:spPr>
          <a:xfrm>
            <a:off x="4439793" y="379653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chemeClr val="bg1"/>
                </a:solidFill>
                <a:latin typeface="OPPOSans-B"/>
                <a:ea typeface="OPPOSans-B"/>
              </a:rPr>
              <a:t>3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3027" name="image 302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430268" y="4722622"/>
            <a:ext cx="267081" cy="496062"/>
          </a:xfrm>
          <a:prstGeom prst="rect">
            <a:avLst/>
          </a:prstGeom>
        </p:spPr>
      </p:pic>
      <p:sp>
        <p:nvSpPr>
          <p:cNvPr id="3028" name="Object 3028"/>
          <p:cNvSpPr txBox="1"/>
          <p:nvPr/>
        </p:nvSpPr>
        <p:spPr>
          <a:xfrm>
            <a:off x="4439793" y="473214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chemeClr val="bg1"/>
                </a:solidFill>
                <a:latin typeface="OPPOSans-B"/>
                <a:ea typeface="OPPOSans-B"/>
              </a:rPr>
              <a:t>4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3029" name="image 302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063109" y="1788795"/>
            <a:ext cx="3771011" cy="816991"/>
          </a:xfrm>
          <a:prstGeom prst="rect">
            <a:avLst/>
          </a:prstGeom>
        </p:spPr>
      </p:pic>
      <p:sp>
        <p:nvSpPr>
          <p:cNvPr id="3030" name="Object 3030"/>
          <p:cNvSpPr txBox="1"/>
          <p:nvPr/>
        </p:nvSpPr>
        <p:spPr>
          <a:xfrm>
            <a:off x="5044440" y="1856740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0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DLC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产品介绍</a:t>
            </a:r>
            <a:endParaRPr lang="zh-CN" altLang="en-US" sz="3200" b="0" i="0" dirty="0">
              <a:solidFill>
                <a:schemeClr val="bg1"/>
              </a:solid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edium" panose="00020600040101010101" charset="-122"/>
            </a:endParaRPr>
          </a:p>
        </p:txBody>
      </p:sp>
      <p:pic>
        <p:nvPicPr>
          <p:cNvPr id="93031" name="image 303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063109" y="2720721"/>
            <a:ext cx="3771011" cy="816991"/>
          </a:xfrm>
          <a:prstGeom prst="rect">
            <a:avLst/>
          </a:prstGeom>
        </p:spPr>
      </p:pic>
      <p:sp>
        <p:nvSpPr>
          <p:cNvPr id="3032" name="Object 3032"/>
          <p:cNvSpPr txBox="1"/>
          <p:nvPr/>
        </p:nvSpPr>
        <p:spPr>
          <a:xfrm>
            <a:off x="5044439" y="2769235"/>
            <a:ext cx="6275197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DLC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基于</a:t>
            </a:r>
            <a:r>
              <a:rPr lang="en-US" altLang="zh-CN" sz="320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Iceberg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Upsert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产品化</a:t>
            </a:r>
            <a:endParaRPr lang="zh-CN" altLang="en-US" sz="3200" b="0" i="0" dirty="0">
              <a:solidFill>
                <a:schemeClr val="bg1"/>
              </a:solid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edium" panose="00020600040101010101" charset="-122"/>
            </a:endParaRPr>
          </a:p>
        </p:txBody>
      </p:sp>
      <p:pic>
        <p:nvPicPr>
          <p:cNvPr id="93033" name="image 303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063109" y="3652520"/>
            <a:ext cx="3771011" cy="816991"/>
          </a:xfrm>
          <a:prstGeom prst="rect">
            <a:avLst/>
          </a:prstGeom>
        </p:spPr>
      </p:pic>
      <p:sp>
        <p:nvSpPr>
          <p:cNvPr id="3034" name="Object 3034"/>
          <p:cNvSpPr txBox="1"/>
          <p:nvPr/>
        </p:nvSpPr>
        <p:spPr>
          <a:xfrm>
            <a:off x="5044440" y="3670935"/>
            <a:ext cx="582168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b="0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案例：</a:t>
            </a:r>
            <a:r>
              <a:rPr lang="en-US" altLang="zh-CN" sz="3200" b="0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DLC</a:t>
            </a:r>
            <a:r>
              <a:rPr lang="zh-CN" altLang="en-US" sz="3200" b="0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百万</a:t>
            </a:r>
            <a:r>
              <a:rPr lang="en-US" altLang="zh-CN" sz="3200" b="0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/</a:t>
            </a:r>
            <a:r>
              <a:rPr lang="zh-CN" altLang="en-US" sz="3200" b="0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秒</a:t>
            </a:r>
            <a:r>
              <a:rPr lang="en-US" altLang="zh-CN" sz="3200" b="0" i="0" dirty="0" err="1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Upsert</a:t>
            </a:r>
            <a:r>
              <a:rPr lang="zh-CN" altLang="en-US" sz="3200" b="0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实践</a:t>
            </a:r>
          </a:p>
        </p:txBody>
      </p:sp>
      <p:pic>
        <p:nvPicPr>
          <p:cNvPr id="93035" name="image 303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063109" y="4584446"/>
            <a:ext cx="3771011" cy="816991"/>
          </a:xfrm>
          <a:prstGeom prst="rect">
            <a:avLst/>
          </a:prstGeom>
        </p:spPr>
      </p:pic>
      <p:sp>
        <p:nvSpPr>
          <p:cNvPr id="3036" name="Object 3036"/>
          <p:cNvSpPr txBox="1"/>
          <p:nvPr/>
        </p:nvSpPr>
        <p:spPr>
          <a:xfrm>
            <a:off x="5044440" y="4612386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b="0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展望与未来演进</a:t>
            </a:r>
          </a:p>
        </p:txBody>
      </p:sp>
      <p:pic>
        <p:nvPicPr>
          <p:cNvPr id="9204" name="image 204"/>
          <p:cNvPicPr>
            <a:picLocks noChangeAspect="1"/>
          </p:cNvPicPr>
          <p:nvPr/>
        </p:nvPicPr>
        <p:blipFill>
          <a:blip r:embed="rId14"/>
          <a:srcRect t="4580" b="4580"/>
          <a:stretch>
            <a:fillRect/>
          </a:stretch>
        </p:blipFill>
        <p:spPr>
          <a:xfrm>
            <a:off x="482600" y="292100"/>
            <a:ext cx="2527300" cy="571500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3170555" y="458723"/>
            <a:ext cx="4127500" cy="28067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400" dirty="0">
                <a:blipFill>
                  <a:blip r:embed="rId16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 dirty="0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302" name="image 1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03" name="Object 13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BDE3AD1-B84E-26CB-D0FB-4D8240F4E95A}"/>
              </a:ext>
            </a:extLst>
          </p:cNvPr>
          <p:cNvSpPr txBox="1"/>
          <p:nvPr/>
        </p:nvSpPr>
        <p:spPr>
          <a:xfrm>
            <a:off x="745266" y="332183"/>
            <a:ext cx="867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数据湖计算</a:t>
            </a:r>
            <a:r>
              <a:rPr lang="en-US" altLang="zh-CN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DLC</a:t>
            </a:r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：展望与规划</a:t>
            </a:r>
            <a:endParaRPr lang="en-US" altLang="zh-CN" sz="3200" b="1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Microsoft YaHei Light" charset="-122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25C2FB8-87F1-D348-C016-CA0B2DD22DF7}"/>
              </a:ext>
            </a:extLst>
          </p:cNvPr>
          <p:cNvGrpSpPr/>
          <p:nvPr/>
        </p:nvGrpSpPr>
        <p:grpSpPr>
          <a:xfrm>
            <a:off x="358806" y="1081053"/>
            <a:ext cx="11342389" cy="5125436"/>
            <a:chOff x="1531003" y="1965459"/>
            <a:chExt cx="15042534" cy="6700462"/>
          </a:xfrm>
        </p:grpSpPr>
        <p:sp>
          <p:nvSpPr>
            <p:cNvPr id="5" name="矩形 29">
              <a:extLst>
                <a:ext uri="{FF2B5EF4-FFF2-40B4-BE49-F238E27FC236}">
                  <a16:creationId xmlns:a16="http://schemas.microsoft.com/office/drawing/2014/main" id="{7EB7CB3C-BBFC-0D15-E6E5-DA6B8A178323}"/>
                </a:ext>
              </a:extLst>
            </p:cNvPr>
            <p:cNvSpPr txBox="1"/>
            <p:nvPr/>
          </p:nvSpPr>
          <p:spPr>
            <a:xfrm>
              <a:off x="2580481" y="1965459"/>
              <a:ext cx="5269109" cy="101923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8424" tIns="28424" rIns="28424" bIns="28424">
              <a:spAutoFit/>
            </a:bodyPr>
            <a:lstStyle>
              <a:lvl1pPr>
                <a:lnSpc>
                  <a:spcPct val="130000"/>
                </a:lnSpc>
                <a:defRPr sz="2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Lakehouse</a:t>
              </a:r>
              <a:r>
                <a:rPr lang="zh-CN" altLang="en-US" sz="40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 </a:t>
              </a:r>
              <a:r>
                <a:rPr lang="en-US" altLang="zh-CN" sz="40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2.0</a:t>
              </a:r>
              <a:endParaRPr lang="zh-CN" altLang="en-US" sz="40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6" name="矩形 29">
              <a:extLst>
                <a:ext uri="{FF2B5EF4-FFF2-40B4-BE49-F238E27FC236}">
                  <a16:creationId xmlns:a16="http://schemas.microsoft.com/office/drawing/2014/main" id="{086E9F05-3FC3-0980-EB53-139C17C56051}"/>
                </a:ext>
              </a:extLst>
            </p:cNvPr>
            <p:cNvSpPr txBox="1"/>
            <p:nvPr/>
          </p:nvSpPr>
          <p:spPr>
            <a:xfrm>
              <a:off x="9432210" y="2000322"/>
              <a:ext cx="5928582" cy="101923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8424" tIns="28424" rIns="28424" bIns="28424">
              <a:spAutoFit/>
            </a:bodyPr>
            <a:lstStyle>
              <a:lvl1pPr>
                <a:lnSpc>
                  <a:spcPct val="130000"/>
                </a:lnSpc>
                <a:defRPr sz="2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AI</a:t>
              </a:r>
              <a:r>
                <a:rPr lang="zh-CN" altLang="en-US" sz="40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大数据基座 </a:t>
              </a:r>
              <a:r>
                <a:rPr lang="en-US" altLang="zh-CN" sz="40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2.0</a:t>
              </a:r>
              <a:endParaRPr lang="zh-CN" altLang="en-US" sz="40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7" name="Rounded Rectangle 39">
              <a:extLst>
                <a:ext uri="{FF2B5EF4-FFF2-40B4-BE49-F238E27FC236}">
                  <a16:creationId xmlns:a16="http://schemas.microsoft.com/office/drawing/2014/main" id="{BEE1224D-4710-5511-AC0B-04F00F922986}"/>
                </a:ext>
              </a:extLst>
            </p:cNvPr>
            <p:cNvSpPr/>
            <p:nvPr/>
          </p:nvSpPr>
          <p:spPr>
            <a:xfrm>
              <a:off x="1531003" y="7757678"/>
              <a:ext cx="7424353" cy="889383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1383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从</a:t>
              </a:r>
              <a:r>
                <a:rPr lang="en-US" altLang="zh-CN" sz="2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Lakehouse 1.0</a:t>
              </a:r>
              <a:r>
                <a:rPr lang="zh-CN" altLang="en-US" sz="2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向批流一体演进</a:t>
              </a:r>
              <a:endParaRPr lang="en-US" sz="2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8" name="Rounded Rectangle 39">
              <a:extLst>
                <a:ext uri="{FF2B5EF4-FFF2-40B4-BE49-F238E27FC236}">
                  <a16:creationId xmlns:a16="http://schemas.microsoft.com/office/drawing/2014/main" id="{96680509-CAD9-0528-EA80-B9FD65DA55DC}"/>
                </a:ext>
              </a:extLst>
            </p:cNvPr>
            <p:cNvSpPr/>
            <p:nvPr/>
          </p:nvSpPr>
          <p:spPr>
            <a:xfrm>
              <a:off x="9149184" y="7776538"/>
              <a:ext cx="7424353" cy="889383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1383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不止</a:t>
              </a:r>
              <a:r>
                <a:rPr lang="en-US" altLang="zh-CN" sz="2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AIGC</a:t>
              </a:r>
              <a:r>
                <a:rPr lang="zh-CN" altLang="en-US" sz="2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，赋能</a:t>
              </a:r>
              <a:r>
                <a:rPr lang="en-US" altLang="zh-CN" sz="2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AI</a:t>
              </a:r>
              <a:r>
                <a:rPr lang="zh-CN" altLang="en-US" sz="24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全场景</a:t>
              </a:r>
              <a:endParaRPr lang="en-US" sz="2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3BC215C-5E32-3248-1FB5-61351B94422A}"/>
                </a:ext>
              </a:extLst>
            </p:cNvPr>
            <p:cNvGrpSpPr/>
            <p:nvPr/>
          </p:nvGrpSpPr>
          <p:grpSpPr>
            <a:xfrm>
              <a:off x="2427542" y="3209077"/>
              <a:ext cx="12896071" cy="4141749"/>
              <a:chOff x="2427542" y="3209077"/>
              <a:chExt cx="12896071" cy="3173383"/>
            </a:xfrm>
          </p:grpSpPr>
          <p:sp>
            <p:nvSpPr>
              <p:cNvPr id="10" name="三角形 41">
                <a:extLst>
                  <a:ext uri="{FF2B5EF4-FFF2-40B4-BE49-F238E27FC236}">
                    <a16:creationId xmlns:a16="http://schemas.microsoft.com/office/drawing/2014/main" id="{12ACBAE1-E4F2-A3C7-39DF-E7FF704B77DF}"/>
                  </a:ext>
                </a:extLst>
              </p:cNvPr>
              <p:cNvSpPr/>
              <p:nvPr/>
            </p:nvSpPr>
            <p:spPr>
              <a:xfrm>
                <a:off x="3523126" y="3209077"/>
                <a:ext cx="417592" cy="238433"/>
              </a:xfrm>
              <a:prstGeom prst="triangle">
                <a:avLst/>
              </a:prstGeom>
              <a:solidFill>
                <a:srgbClr val="5C90F6"/>
              </a:solidFill>
              <a:ln w="12700">
                <a:miter lim="400000"/>
              </a:ln>
            </p:spPr>
            <p:txBody>
              <a:bodyPr lIns="25397" tIns="25397" rIns="25397" bIns="25397" rtlCol="0" anchor="ctr"/>
              <a:lstStyle/>
              <a:p>
                <a:pPr defTabSz="412709" hangingPunct="0"/>
                <a:endParaRPr kumimoji="1" lang="zh-CN" altLang="en-US" sz="2800" kern="0">
                  <a:solidFill>
                    <a:srgbClr val="FFFFFF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  <a:cs typeface="Helvetica Neue Medium" panose="02000503000000020004"/>
                  <a:sym typeface="Helvetica Neue Medium" panose="02000503000000020004"/>
                </a:endParaRPr>
              </a:p>
            </p:txBody>
          </p:sp>
          <p:sp>
            <p:nvSpPr>
              <p:cNvPr id="11" name="三角形 41">
                <a:extLst>
                  <a:ext uri="{FF2B5EF4-FFF2-40B4-BE49-F238E27FC236}">
                    <a16:creationId xmlns:a16="http://schemas.microsoft.com/office/drawing/2014/main" id="{9C6F8F58-1483-7CB3-8B48-5FBEA0ADD16B}"/>
                  </a:ext>
                </a:extLst>
              </p:cNvPr>
              <p:cNvSpPr/>
              <p:nvPr/>
            </p:nvSpPr>
            <p:spPr>
              <a:xfrm>
                <a:off x="6423988" y="3209077"/>
                <a:ext cx="417592" cy="238433"/>
              </a:xfrm>
              <a:prstGeom prst="triangle">
                <a:avLst/>
              </a:prstGeom>
              <a:solidFill>
                <a:srgbClr val="5C90F6"/>
              </a:solidFill>
              <a:ln w="12700">
                <a:miter lim="400000"/>
              </a:ln>
            </p:spPr>
            <p:txBody>
              <a:bodyPr lIns="25397" tIns="25397" rIns="25397" bIns="25397" rtlCol="0" anchor="ctr"/>
              <a:lstStyle/>
              <a:p>
                <a:pPr defTabSz="412709" hangingPunct="0"/>
                <a:endParaRPr kumimoji="1" lang="zh-CN" altLang="en-US" sz="2800" kern="0">
                  <a:solidFill>
                    <a:srgbClr val="FFFFFF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  <a:cs typeface="Helvetica Neue Medium" panose="02000503000000020004"/>
                  <a:sym typeface="Helvetica Neue Medium" panose="02000503000000020004"/>
                </a:endParaRPr>
              </a:p>
            </p:txBody>
          </p:sp>
          <p:sp>
            <p:nvSpPr>
              <p:cNvPr id="12" name="Rounded Rectangle 32">
                <a:extLst>
                  <a:ext uri="{FF2B5EF4-FFF2-40B4-BE49-F238E27FC236}">
                    <a16:creationId xmlns:a16="http://schemas.microsoft.com/office/drawing/2014/main" id="{F64E0049-206C-9622-60AA-87628E5662C2}"/>
                  </a:ext>
                </a:extLst>
              </p:cNvPr>
              <p:cNvSpPr/>
              <p:nvPr/>
            </p:nvSpPr>
            <p:spPr>
              <a:xfrm>
                <a:off x="2427542" y="3597302"/>
                <a:ext cx="5509619" cy="616219"/>
              </a:xfrm>
              <a:prstGeom prst="roundRect">
                <a:avLst/>
              </a:prstGeom>
              <a:solidFill>
                <a:srgbClr val="0060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09"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性能增强</a:t>
                </a:r>
                <a:endParaRPr lang="en-US" altLang="zh-CN" sz="2000" dirty="0">
                  <a:solidFill>
                    <a:srgbClr val="FFFFFF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endParaRPr>
              </a:p>
            </p:txBody>
          </p:sp>
          <p:sp>
            <p:nvSpPr>
              <p:cNvPr id="13" name="Rounded Rectangle 40">
                <a:extLst>
                  <a:ext uri="{FF2B5EF4-FFF2-40B4-BE49-F238E27FC236}">
                    <a16:creationId xmlns:a16="http://schemas.microsoft.com/office/drawing/2014/main" id="{1FD98384-7016-9F61-D5C3-C3E96A6290E4}"/>
                  </a:ext>
                </a:extLst>
              </p:cNvPr>
              <p:cNvSpPr/>
              <p:nvPr/>
            </p:nvSpPr>
            <p:spPr>
              <a:xfrm>
                <a:off x="2427542" y="5858912"/>
                <a:ext cx="2736248" cy="523548"/>
              </a:xfrm>
              <a:prstGeom prst="roundRect">
                <a:avLst/>
              </a:prstGeom>
              <a:solidFill>
                <a:schemeClr val="tx2">
                  <a:alpha val="138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批流一体计算</a:t>
                </a:r>
              </a:p>
            </p:txBody>
          </p:sp>
          <p:sp>
            <p:nvSpPr>
              <p:cNvPr id="14" name="Rounded Rectangle 40">
                <a:extLst>
                  <a:ext uri="{FF2B5EF4-FFF2-40B4-BE49-F238E27FC236}">
                    <a16:creationId xmlns:a16="http://schemas.microsoft.com/office/drawing/2014/main" id="{FEB0D460-A432-39DE-808F-41C783DD4CF0}"/>
                  </a:ext>
                </a:extLst>
              </p:cNvPr>
              <p:cNvSpPr/>
              <p:nvPr/>
            </p:nvSpPr>
            <p:spPr>
              <a:xfrm>
                <a:off x="5328404" y="5858912"/>
                <a:ext cx="2608757" cy="523548"/>
              </a:xfrm>
              <a:prstGeom prst="roundRect">
                <a:avLst/>
              </a:prstGeom>
              <a:solidFill>
                <a:schemeClr val="tx2">
                  <a:alpha val="138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批流统一存储</a:t>
                </a:r>
                <a:endParaRPr lang="en-US" altLang="zh-CN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endParaRPr>
              </a:p>
            </p:txBody>
          </p:sp>
          <p:sp>
            <p:nvSpPr>
              <p:cNvPr id="15" name="Rounded Rectangle 32">
                <a:extLst>
                  <a:ext uri="{FF2B5EF4-FFF2-40B4-BE49-F238E27FC236}">
                    <a16:creationId xmlns:a16="http://schemas.microsoft.com/office/drawing/2014/main" id="{9EF5B1F5-C6CA-E7CE-1482-068A4D466AB8}"/>
                  </a:ext>
                </a:extLst>
              </p:cNvPr>
              <p:cNvSpPr/>
              <p:nvPr/>
            </p:nvSpPr>
            <p:spPr>
              <a:xfrm>
                <a:off x="2427542" y="5139662"/>
                <a:ext cx="5509619" cy="616219"/>
              </a:xfrm>
              <a:prstGeom prst="roundRect">
                <a:avLst/>
              </a:prstGeom>
              <a:solidFill>
                <a:srgbClr val="0060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09"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批流一体</a:t>
                </a:r>
                <a:endParaRPr lang="en-US" altLang="zh-CN" sz="2000" dirty="0">
                  <a:solidFill>
                    <a:srgbClr val="FFFFFF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endParaRPr>
              </a:p>
            </p:txBody>
          </p:sp>
          <p:sp>
            <p:nvSpPr>
              <p:cNvPr id="16" name="Rounded Rectangle 40">
                <a:extLst>
                  <a:ext uri="{FF2B5EF4-FFF2-40B4-BE49-F238E27FC236}">
                    <a16:creationId xmlns:a16="http://schemas.microsoft.com/office/drawing/2014/main" id="{3870B3F7-36E5-E1AE-7790-D269430CB111}"/>
                  </a:ext>
                </a:extLst>
              </p:cNvPr>
              <p:cNvSpPr/>
              <p:nvPr/>
            </p:nvSpPr>
            <p:spPr>
              <a:xfrm>
                <a:off x="2427542" y="4414817"/>
                <a:ext cx="2736248" cy="523548"/>
              </a:xfrm>
              <a:prstGeom prst="roundRect">
                <a:avLst/>
              </a:prstGeom>
              <a:solidFill>
                <a:schemeClr val="tx2">
                  <a:alpha val="138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自研加速层</a:t>
                </a:r>
              </a:p>
            </p:txBody>
          </p:sp>
          <p:sp>
            <p:nvSpPr>
              <p:cNvPr id="17" name="Rounded Rectangle 40">
                <a:extLst>
                  <a:ext uri="{FF2B5EF4-FFF2-40B4-BE49-F238E27FC236}">
                    <a16:creationId xmlns:a16="http://schemas.microsoft.com/office/drawing/2014/main" id="{304F8B31-AC6F-AB3A-8143-A420E65A48FD}"/>
                  </a:ext>
                </a:extLst>
              </p:cNvPr>
              <p:cNvSpPr/>
              <p:nvPr/>
            </p:nvSpPr>
            <p:spPr>
              <a:xfrm>
                <a:off x="5328404" y="4414817"/>
                <a:ext cx="2608757" cy="523548"/>
              </a:xfrm>
              <a:prstGeom prst="roundRect">
                <a:avLst/>
              </a:prstGeom>
              <a:solidFill>
                <a:schemeClr val="tx2">
                  <a:alpha val="138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引擎内核增强</a:t>
                </a:r>
                <a:endParaRPr lang="en-US" altLang="zh-CN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endParaRPr>
              </a:p>
            </p:txBody>
          </p:sp>
          <p:sp>
            <p:nvSpPr>
              <p:cNvPr id="18" name="三角形 41">
                <a:extLst>
                  <a:ext uri="{FF2B5EF4-FFF2-40B4-BE49-F238E27FC236}">
                    <a16:creationId xmlns:a16="http://schemas.microsoft.com/office/drawing/2014/main" id="{D8C7DC47-F4AE-9E2C-0466-3692BC5F81ED}"/>
                  </a:ext>
                </a:extLst>
              </p:cNvPr>
              <p:cNvSpPr/>
              <p:nvPr/>
            </p:nvSpPr>
            <p:spPr>
              <a:xfrm>
                <a:off x="10909578" y="3209077"/>
                <a:ext cx="417592" cy="238433"/>
              </a:xfrm>
              <a:prstGeom prst="triangle">
                <a:avLst/>
              </a:prstGeom>
              <a:solidFill>
                <a:srgbClr val="5C90F6"/>
              </a:solidFill>
              <a:ln w="12700">
                <a:miter lim="400000"/>
              </a:ln>
            </p:spPr>
            <p:txBody>
              <a:bodyPr lIns="25397" tIns="25397" rIns="25397" bIns="25397" rtlCol="0" anchor="ctr"/>
              <a:lstStyle/>
              <a:p>
                <a:pPr defTabSz="412709" hangingPunct="0"/>
                <a:endParaRPr kumimoji="1" lang="zh-CN" altLang="en-US" sz="2800" kern="0">
                  <a:solidFill>
                    <a:srgbClr val="FFFFFF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  <a:cs typeface="Helvetica Neue Medium" panose="02000503000000020004"/>
                  <a:sym typeface="Helvetica Neue Medium" panose="02000503000000020004"/>
                </a:endParaRPr>
              </a:p>
            </p:txBody>
          </p:sp>
          <p:sp>
            <p:nvSpPr>
              <p:cNvPr id="19" name="三角形 41">
                <a:extLst>
                  <a:ext uri="{FF2B5EF4-FFF2-40B4-BE49-F238E27FC236}">
                    <a16:creationId xmlns:a16="http://schemas.microsoft.com/office/drawing/2014/main" id="{F74C2E15-4D63-1918-FC30-FAC419D28B25}"/>
                  </a:ext>
                </a:extLst>
              </p:cNvPr>
              <p:cNvSpPr/>
              <p:nvPr/>
            </p:nvSpPr>
            <p:spPr>
              <a:xfrm>
                <a:off x="13810440" y="3209077"/>
                <a:ext cx="417592" cy="238433"/>
              </a:xfrm>
              <a:prstGeom prst="triangle">
                <a:avLst/>
              </a:prstGeom>
              <a:solidFill>
                <a:srgbClr val="5C90F6"/>
              </a:solidFill>
              <a:ln w="12700">
                <a:miter lim="400000"/>
              </a:ln>
            </p:spPr>
            <p:txBody>
              <a:bodyPr lIns="25397" tIns="25397" rIns="25397" bIns="25397" rtlCol="0" anchor="ctr"/>
              <a:lstStyle/>
              <a:p>
                <a:pPr defTabSz="412709" hangingPunct="0"/>
                <a:endParaRPr kumimoji="1" lang="zh-CN" altLang="en-US" sz="2800" kern="0">
                  <a:solidFill>
                    <a:srgbClr val="FFFFFF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  <a:cs typeface="Helvetica Neue Medium" panose="02000503000000020004"/>
                  <a:sym typeface="Helvetica Neue Medium" panose="02000503000000020004"/>
                </a:endParaRPr>
              </a:p>
            </p:txBody>
          </p:sp>
          <p:sp>
            <p:nvSpPr>
              <p:cNvPr id="20" name="Rounded Rectangle 32">
                <a:extLst>
                  <a:ext uri="{FF2B5EF4-FFF2-40B4-BE49-F238E27FC236}">
                    <a16:creationId xmlns:a16="http://schemas.microsoft.com/office/drawing/2014/main" id="{A30BD942-40AB-614E-96A8-DEABDA06B2C9}"/>
                  </a:ext>
                </a:extLst>
              </p:cNvPr>
              <p:cNvSpPr/>
              <p:nvPr/>
            </p:nvSpPr>
            <p:spPr>
              <a:xfrm>
                <a:off x="9813994" y="3597302"/>
                <a:ext cx="5509619" cy="616219"/>
              </a:xfrm>
              <a:prstGeom prst="roundRect">
                <a:avLst/>
              </a:prstGeom>
              <a:solidFill>
                <a:srgbClr val="0060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09">
                  <a:defRPr/>
                </a:pPr>
                <a:r>
                  <a:rPr lang="en-US" altLang="zh-CN" sz="2000" b="1" dirty="0">
                    <a:solidFill>
                      <a:srgbClr val="FFFFFF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AIGC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大规模应用能力输出</a:t>
                </a:r>
                <a:endParaRPr lang="en-US" altLang="zh-CN" sz="2000" dirty="0">
                  <a:solidFill>
                    <a:srgbClr val="FFFFFF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endParaRPr>
              </a:p>
            </p:txBody>
          </p:sp>
          <p:sp>
            <p:nvSpPr>
              <p:cNvPr id="21" name="Rounded Rectangle 40">
                <a:extLst>
                  <a:ext uri="{FF2B5EF4-FFF2-40B4-BE49-F238E27FC236}">
                    <a16:creationId xmlns:a16="http://schemas.microsoft.com/office/drawing/2014/main" id="{D931E766-3FD0-520D-A6A7-EF1B46E23D43}"/>
                  </a:ext>
                </a:extLst>
              </p:cNvPr>
              <p:cNvSpPr/>
              <p:nvPr/>
            </p:nvSpPr>
            <p:spPr>
              <a:xfrm>
                <a:off x="9813994" y="5858912"/>
                <a:ext cx="2736248" cy="523548"/>
              </a:xfrm>
              <a:prstGeom prst="roundRect">
                <a:avLst/>
              </a:prstGeom>
              <a:solidFill>
                <a:schemeClr val="tx2">
                  <a:alpha val="138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智能调优</a:t>
                </a:r>
              </a:p>
            </p:txBody>
          </p:sp>
          <p:sp>
            <p:nvSpPr>
              <p:cNvPr id="22" name="Rounded Rectangle 40">
                <a:extLst>
                  <a:ext uri="{FF2B5EF4-FFF2-40B4-BE49-F238E27FC236}">
                    <a16:creationId xmlns:a16="http://schemas.microsoft.com/office/drawing/2014/main" id="{732A2888-1F63-BA0A-2E85-8D482A5286A8}"/>
                  </a:ext>
                </a:extLst>
              </p:cNvPr>
              <p:cNvSpPr/>
              <p:nvPr/>
            </p:nvSpPr>
            <p:spPr>
              <a:xfrm>
                <a:off x="12714856" y="5858912"/>
                <a:ext cx="2608757" cy="523548"/>
              </a:xfrm>
              <a:prstGeom prst="roundRect">
                <a:avLst/>
              </a:prstGeom>
              <a:solidFill>
                <a:schemeClr val="tx2">
                  <a:alpha val="138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功能丰富</a:t>
                </a:r>
                <a:endParaRPr lang="en-US" altLang="zh-CN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endParaRPr>
              </a:p>
            </p:txBody>
          </p:sp>
          <p:sp>
            <p:nvSpPr>
              <p:cNvPr id="23" name="Rounded Rectangle 32">
                <a:extLst>
                  <a:ext uri="{FF2B5EF4-FFF2-40B4-BE49-F238E27FC236}">
                    <a16:creationId xmlns:a16="http://schemas.microsoft.com/office/drawing/2014/main" id="{8BDFCFBC-E301-9418-6D84-BBEF97C06207}"/>
                  </a:ext>
                </a:extLst>
              </p:cNvPr>
              <p:cNvSpPr/>
              <p:nvPr/>
            </p:nvSpPr>
            <p:spPr>
              <a:xfrm>
                <a:off x="9813994" y="5139662"/>
                <a:ext cx="5509619" cy="616219"/>
              </a:xfrm>
              <a:prstGeom prst="roundRect">
                <a:avLst/>
              </a:prstGeom>
              <a:solidFill>
                <a:srgbClr val="0060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09"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场景优化</a:t>
                </a:r>
                <a:endParaRPr lang="en-US" altLang="zh-CN" sz="2000" dirty="0">
                  <a:solidFill>
                    <a:srgbClr val="FFFFFF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endParaRPr>
              </a:p>
            </p:txBody>
          </p:sp>
          <p:sp>
            <p:nvSpPr>
              <p:cNvPr id="24" name="Rounded Rectangle 40">
                <a:extLst>
                  <a:ext uri="{FF2B5EF4-FFF2-40B4-BE49-F238E27FC236}">
                    <a16:creationId xmlns:a16="http://schemas.microsoft.com/office/drawing/2014/main" id="{2A6CF2A7-81BB-429D-35C9-0EF501775F21}"/>
                  </a:ext>
                </a:extLst>
              </p:cNvPr>
              <p:cNvSpPr/>
              <p:nvPr/>
            </p:nvSpPr>
            <p:spPr>
              <a:xfrm>
                <a:off x="9813994" y="4414817"/>
                <a:ext cx="2736248" cy="523548"/>
              </a:xfrm>
              <a:prstGeom prst="roundRect">
                <a:avLst/>
              </a:prstGeom>
              <a:solidFill>
                <a:schemeClr val="tx2">
                  <a:alpha val="138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能力产品化</a:t>
                </a:r>
              </a:p>
            </p:txBody>
          </p:sp>
          <p:sp>
            <p:nvSpPr>
              <p:cNvPr id="25" name="Rounded Rectangle 40">
                <a:extLst>
                  <a:ext uri="{FF2B5EF4-FFF2-40B4-BE49-F238E27FC236}">
                    <a16:creationId xmlns:a16="http://schemas.microsoft.com/office/drawing/2014/main" id="{5A11DEA4-2ED8-CE2F-0230-5C4B70790123}"/>
                  </a:ext>
                </a:extLst>
              </p:cNvPr>
              <p:cNvSpPr/>
              <p:nvPr/>
            </p:nvSpPr>
            <p:spPr>
              <a:xfrm>
                <a:off x="12714856" y="4414817"/>
                <a:ext cx="2608757" cy="523548"/>
              </a:xfrm>
              <a:prstGeom prst="roundRect">
                <a:avLst/>
              </a:prstGeom>
              <a:solidFill>
                <a:schemeClr val="tx2">
                  <a:alpha val="138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腾讯体 W7" panose="020C08030202040F0204" pitchFamily="34" charset="-122"/>
                    <a:ea typeface="腾讯体 W7" panose="020C08030202040F0204" pitchFamily="34" charset="-122"/>
                  </a:rPr>
                  <a:t>使用无门槛</a:t>
                </a:r>
                <a:endParaRPr lang="en-US" altLang="zh-CN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endParaRPr>
              </a:p>
            </p:txBody>
          </p:sp>
        </p:grpSp>
      </p:grpSp>
      <p:pic>
        <p:nvPicPr>
          <p:cNvPr id="2" name="图片 1" descr="组-11">
            <a:extLst>
              <a:ext uri="{FF2B5EF4-FFF2-40B4-BE49-F238E27FC236}">
                <a16:creationId xmlns:a16="http://schemas.microsoft.com/office/drawing/2014/main" id="{CE663B8B-0140-B244-E1F6-2F7FF0451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6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组合 1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902" name="image 1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03" name="Object 1903"/>
            <p:cNvSpPr txBox="1"/>
            <p:nvPr/>
          </p:nvSpPr>
          <p:spPr>
            <a:xfrm>
              <a:off x="0" y="203200"/>
              <a:ext cx="12192000" cy="661162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904" name="image 1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906" name="image 1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09416" y="3780409"/>
            <a:ext cx="4129786" cy="357632"/>
          </a:xfrm>
          <a:prstGeom prst="rect">
            <a:avLst/>
          </a:prstGeom>
        </p:spPr>
      </p:pic>
      <p:sp>
        <p:nvSpPr>
          <p:cNvPr id="1907" name="Object 1907"/>
          <p:cNvSpPr txBox="1"/>
          <p:nvPr/>
        </p:nvSpPr>
        <p:spPr>
          <a:xfrm>
            <a:off x="3421167" y="3559548"/>
            <a:ext cx="4140200" cy="342900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600" b="0" i="0" spc="4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同程旅行第七届大数据技术沙龙</a:t>
            </a:r>
            <a:endParaRPr lang="zh-CN" altLang="en-US" sz="1600" b="0" i="0" spc="40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908" name="Object 1908"/>
          <p:cNvSpPr txBox="1"/>
          <p:nvPr/>
        </p:nvSpPr>
        <p:spPr>
          <a:xfrm>
            <a:off x="3500501" y="2340101"/>
            <a:ext cx="859282" cy="12533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solidFill>
                  <a:schemeClr val="bg1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感</a:t>
            </a:r>
            <a:endParaRPr lang="zh-CN" altLang="en-US" sz="8100" b="0" i="0" dirty="0">
              <a:solidFill>
                <a:schemeClr val="bg1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9" name="Object 1909"/>
          <p:cNvSpPr txBox="1"/>
          <p:nvPr/>
        </p:nvSpPr>
        <p:spPr>
          <a:xfrm>
            <a:off x="4385183" y="2340101"/>
            <a:ext cx="859155" cy="12533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solidFill>
                  <a:schemeClr val="bg1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谢</a:t>
            </a:r>
            <a:endParaRPr lang="zh-CN" altLang="en-US" sz="8100" b="0" i="0" dirty="0">
              <a:solidFill>
                <a:schemeClr val="bg1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0" name="Object 19010"/>
          <p:cNvSpPr txBox="1"/>
          <p:nvPr/>
        </p:nvSpPr>
        <p:spPr>
          <a:xfrm>
            <a:off x="5269738" y="2340101"/>
            <a:ext cx="859155" cy="12533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solidFill>
                  <a:schemeClr val="bg1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观</a:t>
            </a:r>
            <a:endParaRPr lang="zh-CN" altLang="en-US" sz="8100" b="0" i="0" dirty="0">
              <a:solidFill>
                <a:schemeClr val="bg1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1" name="Object 19011"/>
          <p:cNvSpPr txBox="1"/>
          <p:nvPr/>
        </p:nvSpPr>
        <p:spPr>
          <a:xfrm>
            <a:off x="6154293" y="2340101"/>
            <a:ext cx="859155" cy="12533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solidFill>
                  <a:schemeClr val="bg1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看</a:t>
            </a:r>
            <a:endParaRPr lang="zh-CN" altLang="en-US" sz="8100" b="0" i="0" dirty="0">
              <a:solidFill>
                <a:schemeClr val="bg1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2" name="Object 19012"/>
          <p:cNvSpPr txBox="1"/>
          <p:nvPr/>
        </p:nvSpPr>
        <p:spPr>
          <a:xfrm rot="5607432">
            <a:off x="2965577" y="2014855"/>
            <a:ext cx="712978" cy="71107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wrap="square" lIns="0" tIns="0" rIns="0" bIns="0" rtlCol="0" anchorCtr="0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pic>
        <p:nvPicPr>
          <p:cNvPr id="919013" name="image 190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192000" y="-92075"/>
            <a:ext cx="582168" cy="6950075"/>
          </a:xfrm>
          <a:prstGeom prst="rect">
            <a:avLst/>
          </a:prstGeom>
        </p:spPr>
      </p:pic>
      <p:pic>
        <p:nvPicPr>
          <p:cNvPr id="919014" name="image 19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69722" y="6307836"/>
            <a:ext cx="11133963" cy="249936"/>
          </a:xfrm>
          <a:prstGeom prst="rect">
            <a:avLst/>
          </a:prstGeom>
        </p:spPr>
      </p:pic>
      <p:pic>
        <p:nvPicPr>
          <p:cNvPr id="919016" name="image 190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204202" y="1661223"/>
            <a:ext cx="2667000" cy="2667000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12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3630" y="4036060"/>
            <a:ext cx="3369945" cy="3035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组合 11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102" name="image 11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03" name="Object 11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106" name="image 11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66013" y="1964689"/>
            <a:ext cx="6156452" cy="4048633"/>
          </a:xfrm>
          <a:prstGeom prst="rect">
            <a:avLst/>
          </a:prstGeom>
        </p:spPr>
      </p:pic>
      <p:pic>
        <p:nvPicPr>
          <p:cNvPr id="91107" name="image 11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174992" y="2594864"/>
            <a:ext cx="3464305" cy="538734"/>
          </a:xfrm>
          <a:prstGeom prst="rect">
            <a:avLst/>
          </a:prstGeom>
        </p:spPr>
      </p:pic>
      <p:pic>
        <p:nvPicPr>
          <p:cNvPr id="91109" name="image 11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66355" y="4828540"/>
            <a:ext cx="3467989" cy="291338"/>
          </a:xfrm>
          <a:prstGeom prst="rect">
            <a:avLst/>
          </a:prstGeom>
        </p:spPr>
      </p:pic>
      <p:pic>
        <p:nvPicPr>
          <p:cNvPr id="911011" name="image 110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66355" y="5370449"/>
            <a:ext cx="3467989" cy="29133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C71CD2-B139-B540-7EF7-925346225147}"/>
              </a:ext>
            </a:extLst>
          </p:cNvPr>
          <p:cNvSpPr txBox="1"/>
          <p:nvPr/>
        </p:nvSpPr>
        <p:spPr>
          <a:xfrm>
            <a:off x="310419" y="353626"/>
            <a:ext cx="1004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en-US" altLang="zh-CN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DLC</a:t>
            </a:r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技术支撑：优化效果产品化</a:t>
            </a:r>
            <a:endParaRPr lang="en-US" altLang="zh-CN" sz="3200" b="1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Microsoft YaHei Light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971F91-E8CF-B5D1-E3C1-2DF001FCA5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656" y="2125358"/>
            <a:ext cx="5819490" cy="343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1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1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4011" name="image 40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796332" y="2111452"/>
            <a:ext cx="4263898" cy="1773427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5613527" y="2581908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DLC</a:t>
            </a:r>
            <a:r>
              <a:rPr lang="zh-CN" altLang="en-US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产品介绍</a:t>
            </a:r>
          </a:p>
        </p:txBody>
      </p:sp>
      <p:pic>
        <p:nvPicPr>
          <p:cNvPr id="94013" name="image 4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580000">
            <a:off x="8700099" y="1898271"/>
            <a:ext cx="712978" cy="711073"/>
          </a:xfrm>
          <a:prstGeom prst="rect">
            <a:avLst/>
          </a:prstGeom>
        </p:spPr>
      </p:pic>
      <p:pic>
        <p:nvPicPr>
          <p:cNvPr id="94014" name="image 40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419350" y="1839595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1"/>
          <p:cNvGrpSpPr/>
          <p:nvPr/>
        </p:nvGrpSpPr>
        <p:grpSpPr>
          <a:xfrm>
            <a:off x="0" y="8255"/>
            <a:ext cx="12192000" cy="6858000"/>
            <a:chOff x="0" y="0"/>
            <a:chExt cx="12192000" cy="6858000"/>
          </a:xfrm>
        </p:grpSpPr>
        <p:pic>
          <p:nvPicPr>
            <p:cNvPr id="9202" name="image 20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3" name="Object 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5979" y="6327140"/>
            <a:ext cx="2433926" cy="2189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FC4522-8A41-3890-8A2C-097E506716CE}"/>
              </a:ext>
            </a:extLst>
          </p:cNvPr>
          <p:cNvSpPr txBox="1"/>
          <p:nvPr/>
        </p:nvSpPr>
        <p:spPr>
          <a:xfrm>
            <a:off x="175331" y="274534"/>
            <a:ext cx="1214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19641" hangingPunct="0">
              <a:defRPr/>
            </a:pPr>
            <a:r>
              <a:rPr kumimoji="1" lang="zh-CN" altLang="en-US" sz="3200" b="1" kern="0" dirty="0">
                <a:solidFill>
                  <a:schemeClr val="bg1"/>
                </a:solidFill>
                <a:latin typeface="TencentSans W7" panose="020C08030202040F0204" pitchFamily="34" charset="-122"/>
                <a:ea typeface="TencentSans W7" panose="020C08030202040F0204" pitchFamily="34" charset="-122"/>
                <a:cs typeface="Helvetica Neue" panose="02000503000000020004"/>
                <a:sym typeface="Helvetica Neue" panose="02000503000000020004"/>
              </a:rPr>
              <a:t>大数据技术发展：业务倒逼技术不断发展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8E30295-6E2E-E33E-1F57-0A3719B49DE2}"/>
              </a:ext>
            </a:extLst>
          </p:cNvPr>
          <p:cNvGrpSpPr/>
          <p:nvPr/>
        </p:nvGrpSpPr>
        <p:grpSpPr>
          <a:xfrm>
            <a:off x="229583" y="5443990"/>
            <a:ext cx="11547338" cy="625004"/>
            <a:chOff x="463857" y="5817235"/>
            <a:chExt cx="11616170" cy="464185"/>
          </a:xfrm>
        </p:grpSpPr>
        <p:sp>
          <p:nvSpPr>
            <p:cNvPr id="6" name="形状">
              <a:extLst>
                <a:ext uri="{FF2B5EF4-FFF2-40B4-BE49-F238E27FC236}">
                  <a16:creationId xmlns:a16="http://schemas.microsoft.com/office/drawing/2014/main" id="{F7910872-ACA8-03B8-6D33-C3F6221E665F}"/>
                </a:ext>
              </a:extLst>
            </p:cNvPr>
            <p:cNvSpPr/>
            <p:nvPr/>
          </p:nvSpPr>
          <p:spPr>
            <a:xfrm>
              <a:off x="463857" y="5817870"/>
              <a:ext cx="2973573" cy="463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2" y="21600"/>
                  </a:moveTo>
                  <a:lnTo>
                    <a:pt x="18972" y="21600"/>
                  </a:lnTo>
                  <a:lnTo>
                    <a:pt x="21600" y="10800"/>
                  </a:lnTo>
                  <a:lnTo>
                    <a:pt x="18972" y="0"/>
                  </a:lnTo>
                  <a:lnTo>
                    <a:pt x="18972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8972" y="216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260FF"/>
                </a:gs>
                <a:gs pos="0">
                  <a:srgbClr val="00B05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2744"/>
              <a:endParaRPr kumimoji="1" sz="2703" b="1">
                <a:ln w="3175">
                  <a:noFill/>
                </a:ln>
                <a:solidFill>
                  <a:prstClr val="whit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Helvetica Neue Medium" panose="02000503000000020004"/>
              </a:endParaRPr>
            </a:p>
          </p:txBody>
        </p:sp>
        <p:sp>
          <p:nvSpPr>
            <p:cNvPr id="7" name="形状">
              <a:extLst>
                <a:ext uri="{FF2B5EF4-FFF2-40B4-BE49-F238E27FC236}">
                  <a16:creationId xmlns:a16="http://schemas.microsoft.com/office/drawing/2014/main" id="{65934488-ABC0-43E5-D6A9-C94BE1442395}"/>
                </a:ext>
              </a:extLst>
            </p:cNvPr>
            <p:cNvSpPr/>
            <p:nvPr/>
          </p:nvSpPr>
          <p:spPr>
            <a:xfrm>
              <a:off x="3213975" y="5817870"/>
              <a:ext cx="3096367" cy="463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77" y="21600"/>
                  </a:moveTo>
                  <a:lnTo>
                    <a:pt x="19077" y="21600"/>
                  </a:lnTo>
                  <a:lnTo>
                    <a:pt x="21600" y="10800"/>
                  </a:lnTo>
                  <a:lnTo>
                    <a:pt x="19077" y="0"/>
                  </a:lnTo>
                  <a:lnTo>
                    <a:pt x="19077" y="0"/>
                  </a:lnTo>
                  <a:lnTo>
                    <a:pt x="0" y="0"/>
                  </a:lnTo>
                  <a:lnTo>
                    <a:pt x="2544" y="10800"/>
                  </a:lnTo>
                  <a:lnTo>
                    <a:pt x="0" y="21600"/>
                  </a:lnTo>
                  <a:lnTo>
                    <a:pt x="19077" y="216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260FF"/>
                </a:gs>
                <a:gs pos="0">
                  <a:srgbClr val="00B05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2744"/>
              <a:endParaRPr kumimoji="1" sz="2703" b="1" dirty="0">
                <a:ln w="3175">
                  <a:noFill/>
                </a:ln>
                <a:solidFill>
                  <a:prstClr val="whit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Helvetica Neue Medium" panose="02000503000000020004"/>
              </a:endParaRPr>
            </a:p>
          </p:txBody>
        </p:sp>
        <p:sp>
          <p:nvSpPr>
            <p:cNvPr id="8" name="形状">
              <a:extLst>
                <a:ext uri="{FF2B5EF4-FFF2-40B4-BE49-F238E27FC236}">
                  <a16:creationId xmlns:a16="http://schemas.microsoft.com/office/drawing/2014/main" id="{B18D5EBC-4404-B8E2-FC33-571D0E142770}"/>
                </a:ext>
              </a:extLst>
            </p:cNvPr>
            <p:cNvSpPr/>
            <p:nvPr/>
          </p:nvSpPr>
          <p:spPr>
            <a:xfrm>
              <a:off x="6086645" y="5817870"/>
              <a:ext cx="3096364" cy="463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77" y="21600"/>
                  </a:moveTo>
                  <a:lnTo>
                    <a:pt x="19077" y="21600"/>
                  </a:lnTo>
                  <a:lnTo>
                    <a:pt x="21600" y="10800"/>
                  </a:lnTo>
                  <a:lnTo>
                    <a:pt x="19077" y="0"/>
                  </a:lnTo>
                  <a:lnTo>
                    <a:pt x="19077" y="0"/>
                  </a:lnTo>
                  <a:lnTo>
                    <a:pt x="0" y="0"/>
                  </a:lnTo>
                  <a:lnTo>
                    <a:pt x="2544" y="10800"/>
                  </a:lnTo>
                  <a:lnTo>
                    <a:pt x="0" y="21600"/>
                  </a:lnTo>
                  <a:lnTo>
                    <a:pt x="19077" y="216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260FF"/>
                </a:gs>
                <a:gs pos="0">
                  <a:srgbClr val="00B05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2744"/>
              <a:endParaRPr kumimoji="1" sz="2703" b="1">
                <a:ln w="3175">
                  <a:noFill/>
                </a:ln>
                <a:solidFill>
                  <a:prstClr val="whit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Helvetica Neue Medium" panose="02000503000000020004"/>
              </a:endParaRPr>
            </a:p>
          </p:txBody>
        </p:sp>
        <p:sp>
          <p:nvSpPr>
            <p:cNvPr id="9" name="标题文本一">
              <a:extLst>
                <a:ext uri="{FF2B5EF4-FFF2-40B4-BE49-F238E27FC236}">
                  <a16:creationId xmlns:a16="http://schemas.microsoft.com/office/drawing/2014/main" id="{C9A34C09-952C-10B5-A011-3C1141C5C311}"/>
                </a:ext>
              </a:extLst>
            </p:cNvPr>
            <p:cNvSpPr txBox="1"/>
            <p:nvPr/>
          </p:nvSpPr>
          <p:spPr>
            <a:xfrm>
              <a:off x="857506" y="5958003"/>
              <a:ext cx="1952889" cy="21548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>
              <a:lvl1pPr algn="l" defTabSz="457200">
                <a:lnSpc>
                  <a:spcPts val="6600"/>
                </a:lnSpc>
                <a:defRPr sz="4000" b="0">
                  <a:solidFill>
                    <a:srgbClr val="FEFDFF"/>
                  </a:solidFill>
                  <a:latin typeface="+mn-lt"/>
                  <a:ea typeface="+mn-ea"/>
                  <a:cs typeface="+mn-cs"/>
                  <a:sym typeface="腾讯体 W7"/>
                </a:defRPr>
              </a:lvl1pPr>
            </a:lstStyle>
            <a:p>
              <a:pPr algn="ctr" defTabSz="619641" hangingPunct="0">
                <a:lnSpc>
                  <a:spcPct val="100000"/>
                </a:lnSpc>
                <a:defRPr/>
              </a:pPr>
              <a:r>
                <a:rPr kumimoji="1" lang="zh-CN" altLang="en-US" sz="2102" b="1" kern="0" dirty="0">
                  <a:solidFill>
                    <a:srgbClr val="FFFFFF"/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cs typeface="Helvetica Neue" panose="02000503000000020004"/>
                  <a:sym typeface="+mn-ea"/>
                </a:rPr>
                <a:t>传统数据库</a:t>
              </a:r>
            </a:p>
          </p:txBody>
        </p:sp>
        <p:sp>
          <p:nvSpPr>
            <p:cNvPr id="10" name="标题文本一">
              <a:extLst>
                <a:ext uri="{FF2B5EF4-FFF2-40B4-BE49-F238E27FC236}">
                  <a16:creationId xmlns:a16="http://schemas.microsoft.com/office/drawing/2014/main" id="{F2B08F68-517B-179B-2A1B-21FD6811ABAE}"/>
                </a:ext>
              </a:extLst>
            </p:cNvPr>
            <p:cNvSpPr txBox="1"/>
            <p:nvPr/>
          </p:nvSpPr>
          <p:spPr>
            <a:xfrm>
              <a:off x="3437982" y="5958751"/>
              <a:ext cx="2628082" cy="21548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>
              <a:lvl1pPr algn="l" defTabSz="457200">
                <a:lnSpc>
                  <a:spcPts val="6600"/>
                </a:lnSpc>
                <a:defRPr sz="4000" b="0">
                  <a:solidFill>
                    <a:srgbClr val="FEFDFF"/>
                  </a:solidFill>
                  <a:latin typeface="+mn-lt"/>
                  <a:ea typeface="+mn-ea"/>
                  <a:cs typeface="+mn-cs"/>
                  <a:sym typeface="腾讯体 W7"/>
                </a:defRPr>
              </a:lvl1pPr>
            </a:lstStyle>
            <a:p>
              <a:pPr algn="ctr" defTabSz="619641" hangingPunct="0">
                <a:lnSpc>
                  <a:spcPct val="100000"/>
                </a:lnSpc>
                <a:defRPr/>
              </a:pPr>
              <a:r>
                <a:rPr kumimoji="1" lang="zh-CN" altLang="en-US" sz="2102" b="1" kern="0" dirty="0">
                  <a:solidFill>
                    <a:srgbClr val="FFFFFF"/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cs typeface="Helvetica Neue" panose="02000503000000020004"/>
                  <a:sym typeface="+mn-ea"/>
                </a:rPr>
                <a:t>数据仓库</a:t>
              </a:r>
            </a:p>
          </p:txBody>
        </p:sp>
        <p:sp>
          <p:nvSpPr>
            <p:cNvPr id="11" name="标题文本一">
              <a:extLst>
                <a:ext uri="{FF2B5EF4-FFF2-40B4-BE49-F238E27FC236}">
                  <a16:creationId xmlns:a16="http://schemas.microsoft.com/office/drawing/2014/main" id="{99AFB6E2-E1EF-D8F7-5D29-998C42C3F2E7}"/>
                </a:ext>
              </a:extLst>
            </p:cNvPr>
            <p:cNvSpPr txBox="1"/>
            <p:nvPr/>
          </p:nvSpPr>
          <p:spPr>
            <a:xfrm>
              <a:off x="6310240" y="5941527"/>
              <a:ext cx="2866627" cy="21548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>
              <a:lvl1pPr algn="l" defTabSz="457200">
                <a:lnSpc>
                  <a:spcPts val="6600"/>
                </a:lnSpc>
                <a:defRPr sz="4000" b="0">
                  <a:solidFill>
                    <a:srgbClr val="FEFDFF"/>
                  </a:solidFill>
                  <a:latin typeface="+mn-lt"/>
                  <a:ea typeface="+mn-ea"/>
                  <a:cs typeface="+mn-cs"/>
                  <a:sym typeface="腾讯体 W7"/>
                </a:defRPr>
              </a:lvl1pPr>
            </a:lstStyle>
            <a:p>
              <a:pPr algn="ctr" defTabSz="619641" hangingPunct="0">
                <a:lnSpc>
                  <a:spcPct val="100000"/>
                </a:lnSpc>
                <a:defRPr/>
              </a:pPr>
              <a:r>
                <a:rPr kumimoji="1" lang="zh-CN" altLang="en-US" sz="2102" b="1" kern="0" dirty="0">
                  <a:solidFill>
                    <a:srgbClr val="FFFFFF"/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cs typeface="Helvetica Neue" panose="02000503000000020004"/>
                  <a:sym typeface="Helvetica Neue" panose="02000503000000020004"/>
                </a:rPr>
                <a:t>数据湖</a:t>
              </a:r>
            </a:p>
          </p:txBody>
        </p:sp>
        <p:sp>
          <p:nvSpPr>
            <p:cNvPr id="12" name="形状">
              <a:extLst>
                <a:ext uri="{FF2B5EF4-FFF2-40B4-BE49-F238E27FC236}">
                  <a16:creationId xmlns:a16="http://schemas.microsoft.com/office/drawing/2014/main" id="{1D85A144-58F9-5CF9-23F4-BABA52ECEC3F}"/>
                </a:ext>
              </a:extLst>
            </p:cNvPr>
            <p:cNvSpPr/>
            <p:nvPr/>
          </p:nvSpPr>
          <p:spPr>
            <a:xfrm>
              <a:off x="8983570" y="5817235"/>
              <a:ext cx="3096457" cy="463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77" y="21600"/>
                  </a:moveTo>
                  <a:lnTo>
                    <a:pt x="19077" y="21600"/>
                  </a:lnTo>
                  <a:lnTo>
                    <a:pt x="21600" y="10800"/>
                  </a:lnTo>
                  <a:lnTo>
                    <a:pt x="19077" y="0"/>
                  </a:lnTo>
                  <a:lnTo>
                    <a:pt x="19077" y="0"/>
                  </a:lnTo>
                  <a:lnTo>
                    <a:pt x="0" y="0"/>
                  </a:lnTo>
                  <a:lnTo>
                    <a:pt x="2544" y="10800"/>
                  </a:lnTo>
                  <a:lnTo>
                    <a:pt x="0" y="21600"/>
                  </a:lnTo>
                  <a:lnTo>
                    <a:pt x="19077" y="216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260FF"/>
                </a:gs>
                <a:gs pos="0">
                  <a:srgbClr val="00B05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2744"/>
              <a:endParaRPr kumimoji="1" sz="2703" b="1">
                <a:ln w="3175">
                  <a:noFill/>
                </a:ln>
                <a:solidFill>
                  <a:prstClr val="whit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Helvetica Neue Medium" panose="02000503000000020004"/>
              </a:endParaRPr>
            </a:p>
          </p:txBody>
        </p:sp>
        <p:sp>
          <p:nvSpPr>
            <p:cNvPr id="13" name="标题文本一">
              <a:extLst>
                <a:ext uri="{FF2B5EF4-FFF2-40B4-BE49-F238E27FC236}">
                  <a16:creationId xmlns:a16="http://schemas.microsoft.com/office/drawing/2014/main" id="{12C928E9-1B3A-A555-3955-C04BC806E587}"/>
                </a:ext>
              </a:extLst>
            </p:cNvPr>
            <p:cNvSpPr txBox="1"/>
            <p:nvPr/>
          </p:nvSpPr>
          <p:spPr>
            <a:xfrm>
              <a:off x="9206997" y="5940950"/>
              <a:ext cx="2866862" cy="21548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>
              <a:lvl1pPr algn="l" defTabSz="457200">
                <a:lnSpc>
                  <a:spcPts val="6600"/>
                </a:lnSpc>
                <a:defRPr sz="4000" b="0">
                  <a:solidFill>
                    <a:srgbClr val="FEFDFF"/>
                  </a:solidFill>
                  <a:latin typeface="+mn-lt"/>
                  <a:ea typeface="+mn-ea"/>
                  <a:cs typeface="+mn-cs"/>
                  <a:sym typeface="腾讯体 W7"/>
                </a:defRPr>
              </a:lvl1pPr>
            </a:lstStyle>
            <a:p>
              <a:pPr algn="ctr" defTabSz="619641" hangingPunct="0">
                <a:lnSpc>
                  <a:spcPct val="100000"/>
                </a:lnSpc>
                <a:defRPr/>
              </a:pPr>
              <a:r>
                <a:rPr kumimoji="1" lang="zh-CN" altLang="en-US" sz="2102" b="1" kern="0" dirty="0">
                  <a:solidFill>
                    <a:srgbClr val="FFFFFF"/>
                  </a:solidFill>
                  <a:latin typeface="TencentSans W7" panose="020C08030202040F0204" pitchFamily="34" charset="-122"/>
                  <a:ea typeface="TencentSans W7" panose="020C08030202040F0204" pitchFamily="34" charset="-122"/>
                  <a:cs typeface="Helvetica Neue" panose="02000503000000020004"/>
                  <a:sym typeface="Helvetica Neue" panose="02000503000000020004"/>
                </a:rPr>
                <a:t>现代数据湖仓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B5EC6AC-0933-772D-67B2-017E13002C02}"/>
              </a:ext>
            </a:extLst>
          </p:cNvPr>
          <p:cNvGrpSpPr/>
          <p:nvPr/>
        </p:nvGrpSpPr>
        <p:grpSpPr>
          <a:xfrm>
            <a:off x="587414" y="1285740"/>
            <a:ext cx="2505997" cy="3836936"/>
            <a:chOff x="229583" y="1125589"/>
            <a:chExt cx="3079568" cy="3836936"/>
          </a:xfrm>
        </p:grpSpPr>
        <p:sp>
          <p:nvSpPr>
            <p:cNvPr id="14" name="圆角矩形 84">
              <a:extLst>
                <a:ext uri="{FF2B5EF4-FFF2-40B4-BE49-F238E27FC236}">
                  <a16:creationId xmlns:a16="http://schemas.microsoft.com/office/drawing/2014/main" id="{6093364F-CE87-1622-F0D2-1E53DF657412}"/>
                </a:ext>
              </a:extLst>
            </p:cNvPr>
            <p:cNvSpPr/>
            <p:nvPr/>
          </p:nvSpPr>
          <p:spPr>
            <a:xfrm>
              <a:off x="229583" y="1125589"/>
              <a:ext cx="3079568" cy="3836936"/>
            </a:xfrm>
            <a:prstGeom prst="roundRect">
              <a:avLst>
                <a:gd name="adj" fmla="val 4026"/>
              </a:avLst>
            </a:prstGeom>
            <a:solidFill>
              <a:schemeClr val="bg1"/>
            </a:solidFill>
            <a:ln w="19050">
              <a:solidFill>
                <a:schemeClr val="bg1">
                  <a:lumMod val="95000"/>
                  <a:alpha val="20000"/>
                </a:schemeClr>
              </a:solidFill>
            </a:ln>
            <a:effectLst>
              <a:outerShdw blurRad="151606" dist="38100" dir="2700000" algn="tl" rotWithShape="0">
                <a:prstClr val="black">
                  <a:alpha val="10391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2744"/>
              <a:endParaRPr kumimoji="1" lang="zh-CN" altLang="en-US" sz="2703" b="1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Helvetica Neue" panose="02000503000000020004"/>
              </a:endParaRPr>
            </a:p>
          </p:txBody>
        </p:sp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6C7BF2A7-12D7-8F80-A27C-330C10D8B0BF}"/>
                </a:ext>
              </a:extLst>
            </p:cNvPr>
            <p:cNvPicPr preferRelativeResize="0"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8518" y="3911678"/>
              <a:ext cx="331799" cy="339305"/>
            </a:xfrm>
            <a:prstGeom prst="rect">
              <a:avLst/>
            </a:prstGeom>
          </p:spPr>
        </p:pic>
        <p:sp>
          <p:nvSpPr>
            <p:cNvPr id="20" name="Text Box 25">
              <a:extLst>
                <a:ext uri="{FF2B5EF4-FFF2-40B4-BE49-F238E27FC236}">
                  <a16:creationId xmlns:a16="http://schemas.microsoft.com/office/drawing/2014/main" id="{E3F550E5-E9A0-0835-B7E7-C7D0A03A57C1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06541" y="1775339"/>
              <a:ext cx="3002609" cy="3050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85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FFFF"/>
                    </a:outerShdw>
                  </a:effectLst>
                </a14:hiddenEffects>
              </a:ext>
            </a:extLst>
          </p:spPr>
          <p:txBody>
            <a:bodyPr vert="horz" wrap="square" lIns="135107" tIns="70256" rIns="135107" bIns="70256" anchor="ctr" anchorCtr="0">
              <a:normAutofit/>
            </a:bodyPr>
            <a:lstStyle/>
            <a:p>
              <a:pPr defTabSz="1239281" hangingPunct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关系方法和关系数据理论建立，数据库技术进入关系型数据库时代。</a:t>
              </a:r>
              <a:endParaRPr lang="en-US" altLang="zh-CN" sz="1400" dirty="0">
                <a:solidFill>
                  <a:srgbClr val="000000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Helvetica Neue" panose="02000503000000020004"/>
                <a:sym typeface="+mn-ea"/>
              </a:endParaRPr>
            </a:p>
            <a:p>
              <a:pPr defTabSz="1239281" hangingPunct="0">
                <a:lnSpc>
                  <a:spcPct val="150000"/>
                </a:lnSpc>
                <a:defRPr/>
              </a:pPr>
              <a:r>
                <a:rPr lang="zh-CN" altLang="en-US" sz="1400" b="1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特征：</a:t>
              </a:r>
              <a:endParaRPr lang="en-US" altLang="zh-CN" sz="1400" b="1" dirty="0">
                <a:solidFill>
                  <a:srgbClr val="000000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Helvetica Neue" panose="02000503000000020004"/>
                <a:sym typeface="+mn-ea"/>
              </a:endParaRPr>
            </a:p>
            <a:p>
              <a:pPr defTabSz="1239281" hangingPunct="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以面向事务交易场景为主，数据分析仅作为附带提供的场景，扩展性差，很难支持大规模数据分析，性能也无法满足需求。</a:t>
              </a:r>
              <a:endParaRPr lang="en-US" altLang="zh-CN" sz="1200" dirty="0">
                <a:solidFill>
                  <a:srgbClr val="000000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Helvetica Neue" panose="02000503000000020004"/>
                <a:sym typeface="+mn-ea"/>
              </a:endParaRPr>
            </a:p>
          </p:txBody>
        </p:sp>
        <p:sp>
          <p:nvSpPr>
            <p:cNvPr id="24" name="圆角矩形 93">
              <a:extLst>
                <a:ext uri="{FF2B5EF4-FFF2-40B4-BE49-F238E27FC236}">
                  <a16:creationId xmlns:a16="http://schemas.microsoft.com/office/drawing/2014/main" id="{287EC6EC-3672-EDC8-9842-C0842B16605D}"/>
                </a:ext>
              </a:extLst>
            </p:cNvPr>
            <p:cNvSpPr/>
            <p:nvPr/>
          </p:nvSpPr>
          <p:spPr>
            <a:xfrm>
              <a:off x="472710" y="1216907"/>
              <a:ext cx="2485659" cy="592570"/>
            </a:xfrm>
            <a:prstGeom prst="roundRect">
              <a:avLst>
                <a:gd name="adj" fmla="val 50000"/>
              </a:avLst>
            </a:prstGeom>
            <a:gradFill>
              <a:gsLst>
                <a:gs pos="11000">
                  <a:srgbClr val="0260FF"/>
                </a:gs>
                <a:gs pos="100000">
                  <a:srgbClr val="0260FF">
                    <a:alpha val="65000"/>
                  </a:srgbClr>
                </a:gs>
              </a:gsLst>
              <a:lin ang="10800000" scaled="0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269" tIns="68634" rIns="137269" bIns="68634" numCol="1" spcCol="0" rtlCol="0" fromWordArt="0" anchor="ctr" anchorCtr="0" forceAA="0" compatLnSpc="1">
              <a:normAutofit fontScale="77500" lnSpcReduction="20000"/>
            </a:bodyPr>
            <a:lstStyle/>
            <a:p>
              <a:pPr algn="ctr" defTabSz="1372744"/>
              <a:endParaRPr lang="zh-CN" altLang="en-US" sz="3003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99405E-3E82-0682-2F0D-E51733331E7A}"/>
                </a:ext>
              </a:extLst>
            </p:cNvPr>
            <p:cNvSpPr txBox="1"/>
            <p:nvPr/>
          </p:nvSpPr>
          <p:spPr>
            <a:xfrm>
              <a:off x="534574" y="1313861"/>
              <a:ext cx="2361930" cy="415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2744">
                <a:defRPr/>
              </a:pPr>
              <a:r>
                <a:rPr kumimoji="1" lang="zh-CN" altLang="en-US" sz="2102" b="1" dirty="0">
                  <a:solidFill>
                    <a:prstClr val="white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Helvetica Neue" panose="02000503000000020004"/>
                  <a:sym typeface="Helvetica Neue" panose="02000503000000020004"/>
                </a:rPr>
                <a:t>基础可用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F36832F-3468-C337-0312-F96C68DD6B50}"/>
              </a:ext>
            </a:extLst>
          </p:cNvPr>
          <p:cNvGrpSpPr/>
          <p:nvPr/>
        </p:nvGrpSpPr>
        <p:grpSpPr>
          <a:xfrm>
            <a:off x="3474847" y="1294115"/>
            <a:ext cx="2523471" cy="3836936"/>
            <a:chOff x="229583" y="1125589"/>
            <a:chExt cx="3101042" cy="3836936"/>
          </a:xfrm>
        </p:grpSpPr>
        <p:sp>
          <p:nvSpPr>
            <p:cNvPr id="58" name="圆角矩形 84">
              <a:extLst>
                <a:ext uri="{FF2B5EF4-FFF2-40B4-BE49-F238E27FC236}">
                  <a16:creationId xmlns:a16="http://schemas.microsoft.com/office/drawing/2014/main" id="{7C69BA20-8932-0469-7755-8C7ED5793DA2}"/>
                </a:ext>
              </a:extLst>
            </p:cNvPr>
            <p:cNvSpPr/>
            <p:nvPr/>
          </p:nvSpPr>
          <p:spPr>
            <a:xfrm>
              <a:off x="229583" y="1125589"/>
              <a:ext cx="3079568" cy="3836936"/>
            </a:xfrm>
            <a:prstGeom prst="roundRect">
              <a:avLst>
                <a:gd name="adj" fmla="val 4026"/>
              </a:avLst>
            </a:prstGeom>
            <a:solidFill>
              <a:schemeClr val="bg1"/>
            </a:solidFill>
            <a:ln w="19050">
              <a:solidFill>
                <a:schemeClr val="bg1">
                  <a:lumMod val="95000"/>
                  <a:alpha val="20000"/>
                </a:schemeClr>
              </a:solidFill>
            </a:ln>
            <a:effectLst>
              <a:outerShdw blurRad="151606" dist="38100" dir="2700000" algn="tl" rotWithShape="0">
                <a:prstClr val="black">
                  <a:alpha val="10391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2744"/>
              <a:endParaRPr kumimoji="1" lang="zh-CN" altLang="en-US" sz="2703" b="1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Helvetica Neue" panose="02000503000000020004"/>
              </a:endParaRPr>
            </a:p>
          </p:txBody>
        </p:sp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68FD0C62-DB96-DC49-8B13-D394943856B3}"/>
                </a:ext>
              </a:extLst>
            </p:cNvPr>
            <p:cNvPicPr preferRelativeResize="0"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8518" y="3911678"/>
              <a:ext cx="331799" cy="339305"/>
            </a:xfrm>
            <a:prstGeom prst="rect">
              <a:avLst/>
            </a:prstGeom>
          </p:spPr>
        </p:pic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BE44C47-33DB-719C-6442-0E63AF775FD4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28016" y="1820634"/>
              <a:ext cx="3002609" cy="3050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85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FFFF"/>
                    </a:outerShdw>
                  </a:effectLst>
                </a14:hiddenEffects>
              </a:ext>
            </a:extLst>
          </p:spPr>
          <p:txBody>
            <a:bodyPr vert="horz" wrap="square" lIns="135107" tIns="70256" rIns="135107" bIns="70256" anchor="ctr" anchorCtr="0">
              <a:noAutofit/>
            </a:bodyPr>
            <a:lstStyle/>
            <a:p>
              <a:pPr defTabSz="1239281" hangingPunct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随着数据分析需求的增大，数据仓库应运而生。最从初的一体机形态，逐步发展到基于</a:t>
              </a:r>
              <a:r>
                <a:rPr lang="en-US" altLang="zh-CN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x86</a:t>
              </a:r>
              <a:r>
                <a:rPr lang="zh-CN" altLang="en-US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的</a:t>
              </a:r>
              <a:r>
                <a:rPr lang="en-US" altLang="zh-CN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MPP</a:t>
              </a:r>
              <a:r>
                <a:rPr lang="zh-CN" altLang="en-US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架构。</a:t>
              </a:r>
              <a:endParaRPr lang="en-US" altLang="zh-CN" sz="1400" dirty="0">
                <a:solidFill>
                  <a:srgbClr val="000000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Helvetica Neue" panose="02000503000000020004"/>
                <a:sym typeface="+mn-ea"/>
              </a:endParaRPr>
            </a:p>
            <a:p>
              <a:pPr defTabSz="1239281" hangingPunct="0">
                <a:lnSpc>
                  <a:spcPct val="150000"/>
                </a:lnSpc>
                <a:defRPr/>
              </a:pPr>
              <a:r>
                <a:rPr lang="zh-CN" altLang="en-US" sz="1400" b="1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特征</a:t>
              </a:r>
              <a:r>
                <a:rPr lang="zh-CN" altLang="en-US" sz="1200" b="1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：</a:t>
              </a:r>
              <a:endParaRPr lang="en-US" altLang="zh-CN" sz="1200" b="1" dirty="0">
                <a:solidFill>
                  <a:srgbClr val="000000"/>
                </a:solidFill>
                <a:ea typeface="腾讯体 W3" panose="020C04030202040F0204" pitchFamily="34" charset="-122"/>
                <a:sym typeface="+mn-ea"/>
              </a:endParaRPr>
            </a:p>
            <a:p>
              <a:pPr indent="-257415" defTabSz="1239281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相对封闭，约束较多，但在要求极致的性能的场景下有较多优化</a:t>
              </a:r>
              <a:endParaRPr lang="en-US" altLang="zh-CN" sz="1200" dirty="0">
                <a:solidFill>
                  <a:srgbClr val="000000"/>
                </a:solidFill>
                <a:ea typeface="腾讯体 W3" panose="020C04030202040F0204" pitchFamily="34" charset="-122"/>
                <a:sym typeface="+mn-ea"/>
              </a:endParaRPr>
            </a:p>
            <a:p>
              <a:pPr indent="-257415" defTabSz="1239281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硬件资源弹性；多种数据类型；数据挖掘等方面都面临新的挑战。</a:t>
              </a:r>
              <a:endParaRPr lang="en-US" altLang="zh-CN" sz="1200" dirty="0">
                <a:solidFill>
                  <a:srgbClr val="000000"/>
                </a:solidFill>
                <a:ea typeface="腾讯体 W3" panose="020C04030202040F0204" pitchFamily="34" charset="-122"/>
                <a:sym typeface="+mn-ea"/>
              </a:endParaRPr>
            </a:p>
          </p:txBody>
        </p:sp>
        <p:sp>
          <p:nvSpPr>
            <p:cNvPr id="61" name="圆角矩形 93">
              <a:extLst>
                <a:ext uri="{FF2B5EF4-FFF2-40B4-BE49-F238E27FC236}">
                  <a16:creationId xmlns:a16="http://schemas.microsoft.com/office/drawing/2014/main" id="{394CBD3B-BF43-2535-8D7D-AAC2BEE20C38}"/>
                </a:ext>
              </a:extLst>
            </p:cNvPr>
            <p:cNvSpPr/>
            <p:nvPr/>
          </p:nvSpPr>
          <p:spPr>
            <a:xfrm>
              <a:off x="472710" y="1216907"/>
              <a:ext cx="2485659" cy="592570"/>
            </a:xfrm>
            <a:prstGeom prst="roundRect">
              <a:avLst>
                <a:gd name="adj" fmla="val 50000"/>
              </a:avLst>
            </a:prstGeom>
            <a:gradFill>
              <a:gsLst>
                <a:gs pos="11000">
                  <a:srgbClr val="0260FF"/>
                </a:gs>
                <a:gs pos="100000">
                  <a:srgbClr val="0260FF">
                    <a:alpha val="65000"/>
                  </a:srgbClr>
                </a:gs>
              </a:gsLst>
              <a:lin ang="10800000" scaled="0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269" tIns="68634" rIns="137269" bIns="68634" numCol="1" spcCol="0" rtlCol="0" fromWordArt="0" anchor="ctr" anchorCtr="0" forceAA="0" compatLnSpc="1">
              <a:normAutofit fontScale="77500" lnSpcReduction="20000"/>
            </a:bodyPr>
            <a:lstStyle/>
            <a:p>
              <a:pPr algn="ctr" defTabSz="1372744"/>
              <a:endParaRPr lang="zh-CN" altLang="en-US" sz="3003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E5ACC4B-07F9-18D9-82C9-A8DA09239F79}"/>
                </a:ext>
              </a:extLst>
            </p:cNvPr>
            <p:cNvSpPr txBox="1"/>
            <p:nvPr/>
          </p:nvSpPr>
          <p:spPr>
            <a:xfrm>
              <a:off x="534574" y="1313861"/>
              <a:ext cx="2361930" cy="415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2744">
                <a:defRPr/>
              </a:pPr>
              <a:r>
                <a:rPr kumimoji="1" lang="zh-CN" altLang="en-US" sz="2102" b="1" dirty="0">
                  <a:solidFill>
                    <a:prstClr val="white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Helvetica Neue" panose="02000503000000020004"/>
                  <a:sym typeface="Helvetica Neue" panose="02000503000000020004"/>
                </a:rPr>
                <a:t>规范标准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4F2F9B3-DC07-AC22-185F-E0623E9523EA}"/>
              </a:ext>
            </a:extLst>
          </p:cNvPr>
          <p:cNvGrpSpPr/>
          <p:nvPr/>
        </p:nvGrpSpPr>
        <p:grpSpPr>
          <a:xfrm>
            <a:off x="6309289" y="1293994"/>
            <a:ext cx="2505997" cy="3836936"/>
            <a:chOff x="229583" y="1125589"/>
            <a:chExt cx="3079568" cy="3836936"/>
          </a:xfrm>
        </p:grpSpPr>
        <p:sp>
          <p:nvSpPr>
            <p:cNvPr id="91968" name="圆角矩形 84">
              <a:extLst>
                <a:ext uri="{FF2B5EF4-FFF2-40B4-BE49-F238E27FC236}">
                  <a16:creationId xmlns:a16="http://schemas.microsoft.com/office/drawing/2014/main" id="{07E511BC-DC96-38E1-410C-699065F1DB1A}"/>
                </a:ext>
              </a:extLst>
            </p:cNvPr>
            <p:cNvSpPr/>
            <p:nvPr/>
          </p:nvSpPr>
          <p:spPr>
            <a:xfrm>
              <a:off x="229583" y="1125589"/>
              <a:ext cx="3079568" cy="3836936"/>
            </a:xfrm>
            <a:prstGeom prst="roundRect">
              <a:avLst>
                <a:gd name="adj" fmla="val 4026"/>
              </a:avLst>
            </a:prstGeom>
            <a:solidFill>
              <a:schemeClr val="bg1"/>
            </a:solidFill>
            <a:ln w="19050">
              <a:solidFill>
                <a:schemeClr val="bg1">
                  <a:lumMod val="95000"/>
                  <a:alpha val="20000"/>
                </a:schemeClr>
              </a:solidFill>
            </a:ln>
            <a:effectLst>
              <a:outerShdw blurRad="151606" dist="38100" dir="2700000" algn="tl" rotWithShape="0">
                <a:prstClr val="black">
                  <a:alpha val="10391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2744"/>
              <a:endParaRPr kumimoji="1" lang="zh-CN" altLang="en-US" sz="2703" b="1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Helvetica Neue" panose="02000503000000020004"/>
              </a:endParaRPr>
            </a:p>
          </p:txBody>
        </p:sp>
        <p:pic>
          <p:nvPicPr>
            <p:cNvPr id="91969" name="图形 91968">
              <a:extLst>
                <a:ext uri="{FF2B5EF4-FFF2-40B4-BE49-F238E27FC236}">
                  <a16:creationId xmlns:a16="http://schemas.microsoft.com/office/drawing/2014/main" id="{2E646856-EC46-E750-A843-A2BDFFEB5412}"/>
                </a:ext>
              </a:extLst>
            </p:cNvPr>
            <p:cNvPicPr preferRelativeResize="0"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8518" y="3911678"/>
              <a:ext cx="331799" cy="339305"/>
            </a:xfrm>
            <a:prstGeom prst="rect">
              <a:avLst/>
            </a:prstGeom>
          </p:spPr>
        </p:pic>
        <p:sp>
          <p:nvSpPr>
            <p:cNvPr id="91970" name="Text Box 25">
              <a:extLst>
                <a:ext uri="{FF2B5EF4-FFF2-40B4-BE49-F238E27FC236}">
                  <a16:creationId xmlns:a16="http://schemas.microsoft.com/office/drawing/2014/main" id="{3BDF3AFD-E240-72D6-CB52-E30FC190A083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06541" y="1775339"/>
              <a:ext cx="3002609" cy="3050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85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FFFF"/>
                    </a:outerShdw>
                  </a:effectLst>
                </a14:hiddenEffects>
              </a:ext>
            </a:extLst>
          </p:spPr>
          <p:txBody>
            <a:bodyPr vert="horz" wrap="square" lIns="135107" tIns="70256" rIns="135107" bIns="70256" anchor="ctr" anchorCtr="0">
              <a:noAutofit/>
            </a:bodyPr>
            <a:lstStyle/>
            <a:p>
              <a:pPr defTabSz="1239281" hangingPunct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基于 </a:t>
              </a:r>
              <a:r>
                <a:rPr lang="en-US" altLang="zh-CN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Hadoop </a:t>
              </a:r>
              <a:r>
                <a:rPr lang="zh-CN" altLang="en-US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生态建设数据湖，使用 </a:t>
              </a:r>
              <a:r>
                <a:rPr lang="en-US" altLang="zh-CN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HDFS </a:t>
              </a:r>
              <a:r>
                <a:rPr lang="zh-CN" altLang="en-US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作为数据存储，使用</a:t>
              </a:r>
              <a:r>
                <a:rPr lang="en-US" altLang="zh-CN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 MapReduce</a:t>
              </a:r>
              <a:r>
                <a:rPr lang="zh-CN" altLang="en-US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、</a:t>
              </a:r>
              <a:r>
                <a:rPr lang="en-US" altLang="zh-CN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Hive</a:t>
              </a:r>
              <a:r>
                <a:rPr lang="zh-CN" altLang="en-US" sz="14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等引擎。</a:t>
              </a:r>
              <a:endParaRPr lang="en-US" altLang="zh-CN" sz="1400" dirty="0">
                <a:solidFill>
                  <a:srgbClr val="000000"/>
                </a:solidFill>
                <a:ea typeface="腾讯体 W3" panose="020C04030202040F0204" pitchFamily="34" charset="-122"/>
                <a:sym typeface="+mn-ea"/>
              </a:endParaRPr>
            </a:p>
            <a:p>
              <a:pPr defTabSz="1239281" hangingPunct="0">
                <a:lnSpc>
                  <a:spcPct val="150000"/>
                </a:lnSpc>
                <a:defRPr/>
              </a:pPr>
              <a:r>
                <a:rPr lang="zh-CN" altLang="en-US" sz="1400" b="1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特征</a:t>
              </a:r>
              <a:r>
                <a:rPr lang="zh-CN" altLang="en-US" sz="1200" b="1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：</a:t>
              </a:r>
            </a:p>
            <a:p>
              <a:pPr marL="257390" indent="-257390" defTabSz="1239281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开放自由，更好地保留原始数据，用以挖掘数据价值。</a:t>
              </a:r>
              <a:endParaRPr lang="en-US" altLang="zh-CN" sz="1200" dirty="0">
                <a:solidFill>
                  <a:srgbClr val="000000"/>
                </a:solidFill>
                <a:ea typeface="腾讯体 W3" panose="020C04030202040F0204" pitchFamily="34" charset="-122"/>
                <a:sym typeface="+mn-ea"/>
              </a:endParaRPr>
            </a:p>
            <a:p>
              <a:pPr marL="257390" indent="-257390" defTabSz="1239281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开源组件众多，使用成本较高</a:t>
              </a:r>
              <a:endParaRPr lang="en-US" altLang="zh-CN" sz="1200" dirty="0">
                <a:solidFill>
                  <a:srgbClr val="000000"/>
                </a:solidFill>
                <a:ea typeface="腾讯体 W3" panose="020C04030202040F0204" pitchFamily="34" charset="-122"/>
                <a:sym typeface="+mn-ea"/>
              </a:endParaRPr>
            </a:p>
            <a:p>
              <a:pPr marL="257390" indent="-257390" defTabSz="1239281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200" dirty="0">
                  <a:solidFill>
                    <a:srgbClr val="000000"/>
                  </a:solidFill>
                  <a:ea typeface="腾讯体 W3" panose="020C04030202040F0204" pitchFamily="34" charset="-122"/>
                  <a:sym typeface="+mn-ea"/>
                </a:rPr>
                <a:t>可能导致数据沼泽</a:t>
              </a:r>
              <a:endParaRPr lang="en-US" altLang="zh-CN" sz="1200" dirty="0">
                <a:solidFill>
                  <a:srgbClr val="000000"/>
                </a:solidFill>
                <a:ea typeface="腾讯体 W3" panose="020C04030202040F0204" pitchFamily="34" charset="-122"/>
                <a:sym typeface="+mn-ea"/>
              </a:endParaRPr>
            </a:p>
          </p:txBody>
        </p:sp>
        <p:sp>
          <p:nvSpPr>
            <p:cNvPr id="91971" name="圆角矩形 93">
              <a:extLst>
                <a:ext uri="{FF2B5EF4-FFF2-40B4-BE49-F238E27FC236}">
                  <a16:creationId xmlns:a16="http://schemas.microsoft.com/office/drawing/2014/main" id="{E86145DC-C987-4009-4494-74F96EE0F606}"/>
                </a:ext>
              </a:extLst>
            </p:cNvPr>
            <p:cNvSpPr/>
            <p:nvPr/>
          </p:nvSpPr>
          <p:spPr>
            <a:xfrm>
              <a:off x="472710" y="1216907"/>
              <a:ext cx="2485659" cy="592570"/>
            </a:xfrm>
            <a:prstGeom prst="roundRect">
              <a:avLst>
                <a:gd name="adj" fmla="val 50000"/>
              </a:avLst>
            </a:prstGeom>
            <a:gradFill>
              <a:gsLst>
                <a:gs pos="11000">
                  <a:srgbClr val="0260FF"/>
                </a:gs>
                <a:gs pos="100000">
                  <a:srgbClr val="0260FF">
                    <a:alpha val="65000"/>
                  </a:srgbClr>
                </a:gs>
              </a:gsLst>
              <a:lin ang="10800000" scaled="0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269" tIns="68634" rIns="137269" bIns="68634" numCol="1" spcCol="0" rtlCol="0" fromWordArt="0" anchor="ctr" anchorCtr="0" forceAA="0" compatLnSpc="1">
              <a:normAutofit fontScale="77500" lnSpcReduction="20000"/>
            </a:bodyPr>
            <a:lstStyle/>
            <a:p>
              <a:pPr algn="ctr" defTabSz="1372744"/>
              <a:endParaRPr lang="zh-CN" altLang="en-US" sz="3003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91972" name="文本框 91971">
              <a:extLst>
                <a:ext uri="{FF2B5EF4-FFF2-40B4-BE49-F238E27FC236}">
                  <a16:creationId xmlns:a16="http://schemas.microsoft.com/office/drawing/2014/main" id="{E5B4DA2A-018D-E5DF-1999-72ED1FA436F7}"/>
                </a:ext>
              </a:extLst>
            </p:cNvPr>
            <p:cNvSpPr txBox="1"/>
            <p:nvPr/>
          </p:nvSpPr>
          <p:spPr>
            <a:xfrm>
              <a:off x="534574" y="1313861"/>
              <a:ext cx="2361930" cy="415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2744">
                <a:defRPr/>
              </a:pPr>
              <a:r>
                <a:rPr kumimoji="1" lang="zh-CN" altLang="en-US" sz="2102" b="1" dirty="0">
                  <a:solidFill>
                    <a:prstClr val="white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Helvetica Neue" panose="02000503000000020004"/>
                  <a:sym typeface="Helvetica Neue" panose="02000503000000020004"/>
                </a:rPr>
                <a:t>开放自由</a:t>
              </a:r>
            </a:p>
          </p:txBody>
        </p:sp>
      </p:grpSp>
      <p:grpSp>
        <p:nvGrpSpPr>
          <p:cNvPr id="91973" name="组合 91972">
            <a:extLst>
              <a:ext uri="{FF2B5EF4-FFF2-40B4-BE49-F238E27FC236}">
                <a16:creationId xmlns:a16="http://schemas.microsoft.com/office/drawing/2014/main" id="{7DA822AD-5FE1-F79D-9A57-71C5C6A27DF1}"/>
              </a:ext>
            </a:extLst>
          </p:cNvPr>
          <p:cNvGrpSpPr/>
          <p:nvPr/>
        </p:nvGrpSpPr>
        <p:grpSpPr>
          <a:xfrm>
            <a:off x="9191229" y="1294115"/>
            <a:ext cx="2505997" cy="3836936"/>
            <a:chOff x="229583" y="1125589"/>
            <a:chExt cx="3079568" cy="3836936"/>
          </a:xfrm>
        </p:grpSpPr>
        <p:sp>
          <p:nvSpPr>
            <p:cNvPr id="91974" name="圆角矩形 84">
              <a:extLst>
                <a:ext uri="{FF2B5EF4-FFF2-40B4-BE49-F238E27FC236}">
                  <a16:creationId xmlns:a16="http://schemas.microsoft.com/office/drawing/2014/main" id="{ED837C4E-80C8-FFD4-300A-455CB7C072F9}"/>
                </a:ext>
              </a:extLst>
            </p:cNvPr>
            <p:cNvSpPr/>
            <p:nvPr/>
          </p:nvSpPr>
          <p:spPr>
            <a:xfrm>
              <a:off x="229583" y="1125589"/>
              <a:ext cx="3079568" cy="3836936"/>
            </a:xfrm>
            <a:prstGeom prst="roundRect">
              <a:avLst>
                <a:gd name="adj" fmla="val 4026"/>
              </a:avLst>
            </a:prstGeom>
            <a:solidFill>
              <a:schemeClr val="bg1"/>
            </a:solidFill>
            <a:ln w="19050">
              <a:solidFill>
                <a:schemeClr val="bg1">
                  <a:lumMod val="95000"/>
                  <a:alpha val="20000"/>
                </a:schemeClr>
              </a:solidFill>
            </a:ln>
            <a:effectLst>
              <a:outerShdw blurRad="151606" dist="38100" dir="2700000" algn="tl" rotWithShape="0">
                <a:prstClr val="black">
                  <a:alpha val="10391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2744"/>
              <a:endParaRPr kumimoji="1" lang="zh-CN" altLang="en-US" sz="2703" b="1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Helvetica Neue" panose="02000503000000020004"/>
              </a:endParaRPr>
            </a:p>
          </p:txBody>
        </p:sp>
        <p:pic>
          <p:nvPicPr>
            <p:cNvPr id="91975" name="图形 91974">
              <a:extLst>
                <a:ext uri="{FF2B5EF4-FFF2-40B4-BE49-F238E27FC236}">
                  <a16:creationId xmlns:a16="http://schemas.microsoft.com/office/drawing/2014/main" id="{C7587EC4-6835-59D3-2C05-CC9A5742B687}"/>
                </a:ext>
              </a:extLst>
            </p:cNvPr>
            <p:cNvPicPr preferRelativeResize="0"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8518" y="3911678"/>
              <a:ext cx="331799" cy="339305"/>
            </a:xfrm>
            <a:prstGeom prst="rect">
              <a:avLst/>
            </a:prstGeom>
          </p:spPr>
        </p:pic>
        <p:sp>
          <p:nvSpPr>
            <p:cNvPr id="91976" name="Text Box 25">
              <a:extLst>
                <a:ext uri="{FF2B5EF4-FFF2-40B4-BE49-F238E27FC236}">
                  <a16:creationId xmlns:a16="http://schemas.microsoft.com/office/drawing/2014/main" id="{FFA8376B-7DF4-059C-80B8-05ED6AF1D036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06541" y="1775339"/>
              <a:ext cx="3002609" cy="3050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85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FFFF"/>
                    </a:outerShdw>
                  </a:effectLst>
                </a14:hiddenEffects>
              </a:ext>
            </a:extLst>
          </p:spPr>
          <p:txBody>
            <a:bodyPr vert="horz" wrap="square" lIns="135107" tIns="70256" rIns="135107" bIns="70256" anchor="ctr" anchorCtr="0">
              <a:normAutofit fontScale="85000" lnSpcReduction="10000"/>
            </a:bodyPr>
            <a:lstStyle/>
            <a:p>
              <a:pPr defTabSz="1239281" hangingPunct="0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云原生一体化湖仓，兼具数据仓库和数据湖的优势，全面覆盖大数据分析场景。</a:t>
              </a:r>
              <a:endParaRPr lang="en-US" altLang="zh-CN" sz="1600" dirty="0">
                <a:solidFill>
                  <a:srgbClr val="000000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Helvetica Neue" panose="02000503000000020004"/>
                <a:sym typeface="+mn-ea"/>
              </a:endParaRPr>
            </a:p>
            <a:p>
              <a:pPr defTabSz="1239281" hangingPunct="0"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特征：</a:t>
              </a:r>
              <a:endParaRPr lang="en-US" altLang="zh-CN" sz="1600" b="1" dirty="0">
                <a:solidFill>
                  <a:srgbClr val="000000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Helvetica Neue" panose="02000503000000020004"/>
                <a:sym typeface="+mn-ea"/>
              </a:endParaRPr>
            </a:p>
            <a:p>
              <a:pPr marL="257390" indent="-257390" defTabSz="1239281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云原生，极致弹性、存算分离</a:t>
              </a:r>
              <a:endParaRPr lang="en-US" altLang="zh-CN" sz="1400" dirty="0">
                <a:solidFill>
                  <a:srgbClr val="000000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Helvetica Neue" panose="02000503000000020004"/>
                <a:sym typeface="+mn-ea"/>
              </a:endParaRPr>
            </a:p>
            <a:p>
              <a:pPr marL="257390" indent="-257390" defTabSz="1239281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实时性强</a:t>
              </a:r>
              <a:endParaRPr lang="en-US" altLang="zh-CN" sz="1400" dirty="0">
                <a:solidFill>
                  <a:srgbClr val="000000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Helvetica Neue" panose="02000503000000020004"/>
                <a:sym typeface="+mn-ea"/>
              </a:endParaRPr>
            </a:p>
            <a:p>
              <a:pPr marL="257390" indent="-257390" defTabSz="1239281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简单易用</a:t>
              </a:r>
              <a:endParaRPr lang="en-US" altLang="zh-CN" sz="1400" dirty="0">
                <a:solidFill>
                  <a:srgbClr val="000000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Helvetica Neue" panose="02000503000000020004"/>
                <a:sym typeface="+mn-ea"/>
              </a:endParaRPr>
            </a:p>
            <a:p>
              <a:pPr marL="257390" indent="-257390" defTabSz="1239281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扩展性强</a:t>
              </a:r>
              <a:endParaRPr lang="en-US" altLang="zh-CN" sz="1400" dirty="0">
                <a:solidFill>
                  <a:srgbClr val="000000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Helvetica Neue" panose="02000503000000020004"/>
                <a:sym typeface="+mn-ea"/>
              </a:endParaRPr>
            </a:p>
            <a:p>
              <a:pPr marL="257390" indent="-257390" defTabSz="1239281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腾讯体 W3" panose="020C04030202040F0204" pitchFamily="34" charset="-122"/>
                  <a:ea typeface="腾讯体 W3" panose="020C04030202040F0204" pitchFamily="34" charset="-122"/>
                  <a:cs typeface="Helvetica Neue" panose="02000503000000020004"/>
                  <a:sym typeface="+mn-ea"/>
                </a:rPr>
                <a:t>交互式分析</a:t>
              </a:r>
              <a:endParaRPr lang="en-US" altLang="zh-CN" sz="1400" dirty="0">
                <a:solidFill>
                  <a:srgbClr val="000000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Helvetica Neue" panose="02000503000000020004"/>
                <a:sym typeface="+mn-ea"/>
              </a:endParaRPr>
            </a:p>
          </p:txBody>
        </p:sp>
        <p:sp>
          <p:nvSpPr>
            <p:cNvPr id="91977" name="圆角矩形 93">
              <a:extLst>
                <a:ext uri="{FF2B5EF4-FFF2-40B4-BE49-F238E27FC236}">
                  <a16:creationId xmlns:a16="http://schemas.microsoft.com/office/drawing/2014/main" id="{419F5E5A-BA34-F62F-B95B-F88D0C30979C}"/>
                </a:ext>
              </a:extLst>
            </p:cNvPr>
            <p:cNvSpPr/>
            <p:nvPr/>
          </p:nvSpPr>
          <p:spPr>
            <a:xfrm>
              <a:off x="472710" y="1216907"/>
              <a:ext cx="2485659" cy="592570"/>
            </a:xfrm>
            <a:prstGeom prst="roundRect">
              <a:avLst>
                <a:gd name="adj" fmla="val 50000"/>
              </a:avLst>
            </a:prstGeom>
            <a:gradFill>
              <a:gsLst>
                <a:gs pos="11000">
                  <a:srgbClr val="0260FF"/>
                </a:gs>
                <a:gs pos="100000">
                  <a:srgbClr val="0260FF">
                    <a:alpha val="65000"/>
                  </a:srgbClr>
                </a:gs>
              </a:gsLst>
              <a:lin ang="10800000" scaled="0"/>
            </a:gra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269" tIns="68634" rIns="137269" bIns="68634" numCol="1" spcCol="0" rtlCol="0" fromWordArt="0" anchor="ctr" anchorCtr="0" forceAA="0" compatLnSpc="1">
              <a:normAutofit fontScale="77500" lnSpcReduction="20000"/>
            </a:bodyPr>
            <a:lstStyle/>
            <a:p>
              <a:pPr algn="ctr" defTabSz="1372744"/>
              <a:endParaRPr lang="zh-CN" altLang="en-US" sz="3003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91978" name="文本框 91977">
              <a:extLst>
                <a:ext uri="{FF2B5EF4-FFF2-40B4-BE49-F238E27FC236}">
                  <a16:creationId xmlns:a16="http://schemas.microsoft.com/office/drawing/2014/main" id="{81362334-5419-CD13-51C0-AC40D4868F85}"/>
                </a:ext>
              </a:extLst>
            </p:cNvPr>
            <p:cNvSpPr txBox="1"/>
            <p:nvPr/>
          </p:nvSpPr>
          <p:spPr>
            <a:xfrm>
              <a:off x="534574" y="1313861"/>
              <a:ext cx="2361930" cy="415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2744">
                <a:defRPr/>
              </a:pPr>
              <a:r>
                <a:rPr kumimoji="1" lang="zh-CN" altLang="en-US" sz="2102" b="1" dirty="0">
                  <a:solidFill>
                    <a:prstClr val="white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Helvetica Neue" panose="02000503000000020004"/>
                  <a:sym typeface="Helvetica Neue" panose="02000503000000020004"/>
                </a:rPr>
                <a:t>优势融合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731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1"/>
          <p:cNvGrpSpPr/>
          <p:nvPr/>
        </p:nvGrpSpPr>
        <p:grpSpPr>
          <a:xfrm>
            <a:off x="0" y="8255"/>
            <a:ext cx="12192000" cy="6858000"/>
            <a:chOff x="0" y="0"/>
            <a:chExt cx="12192000" cy="6858000"/>
          </a:xfrm>
        </p:grpSpPr>
        <p:pic>
          <p:nvPicPr>
            <p:cNvPr id="9202" name="image 2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3" name="Object 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79" y="6327140"/>
            <a:ext cx="2433926" cy="21892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362F242-542B-E66B-A397-E4E12B1797A4}"/>
              </a:ext>
            </a:extLst>
          </p:cNvPr>
          <p:cNvSpPr txBox="1"/>
          <p:nvPr/>
        </p:nvSpPr>
        <p:spPr>
          <a:xfrm>
            <a:off x="745265" y="469609"/>
            <a:ext cx="1214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数据湖计算</a:t>
            </a:r>
            <a:r>
              <a:rPr lang="en-US" altLang="zh-CN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DLC </a:t>
            </a:r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产品概述</a:t>
            </a:r>
          </a:p>
        </p:txBody>
      </p:sp>
      <p:sp>
        <p:nvSpPr>
          <p:cNvPr id="21" name="圆角矩形 22">
            <a:extLst>
              <a:ext uri="{FF2B5EF4-FFF2-40B4-BE49-F238E27FC236}">
                <a16:creationId xmlns:a16="http://schemas.microsoft.com/office/drawing/2014/main" id="{C298D03E-60A0-E7A0-4E5C-1C76F008A1F0}"/>
              </a:ext>
            </a:extLst>
          </p:cNvPr>
          <p:cNvSpPr/>
          <p:nvPr/>
        </p:nvSpPr>
        <p:spPr>
          <a:xfrm>
            <a:off x="5469977" y="1586695"/>
            <a:ext cx="6364979" cy="4448057"/>
          </a:xfrm>
          <a:prstGeom prst="roundRect">
            <a:avLst>
              <a:gd name="adj" fmla="val 5056"/>
            </a:avLst>
          </a:prstGeom>
          <a:solidFill>
            <a:schemeClr val="bg1"/>
          </a:solidFill>
          <a:ln w="19050">
            <a:noFill/>
          </a:ln>
          <a:effectLst>
            <a:outerShdw blurRad="889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2880">
              <a:defRPr/>
            </a:pPr>
            <a:endParaRPr kumimoji="1" lang="zh-CN" altLang="en-US" sz="2703" b="1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  <a:sym typeface="Helvetica Neue" panose="02000503000000020004"/>
            </a:endParaRPr>
          </a:p>
        </p:txBody>
      </p:sp>
      <p:sp>
        <p:nvSpPr>
          <p:cNvPr id="27" name="矩形 9">
            <a:extLst>
              <a:ext uri="{FF2B5EF4-FFF2-40B4-BE49-F238E27FC236}">
                <a16:creationId xmlns:a16="http://schemas.microsoft.com/office/drawing/2014/main" id="{2C9B5BC1-DDC1-41DC-FD97-6CE9F518E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683" y="1938788"/>
            <a:ext cx="5684466" cy="3845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2059335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2049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新一代</a:t>
            </a:r>
            <a:r>
              <a:rPr lang="en-US" altLang="zh-CN" sz="1400" b="1" dirty="0">
                <a:solidFill>
                  <a:srgbClr val="2049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Lake House</a:t>
            </a:r>
            <a:r>
              <a:rPr lang="zh-CN" altLang="en-US" sz="1400" b="1" dirty="0">
                <a:solidFill>
                  <a:srgbClr val="2049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形态</a:t>
            </a:r>
          </a:p>
          <a:p>
            <a:pPr defTabSz="2059335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  <a:sym typeface="腾讯体 W7"/>
              </a:rPr>
              <a:t>先进</a:t>
            </a:r>
            <a:r>
              <a:rPr lang="en-US" altLang="zh-CN" sz="1200" b="1" dirty="0">
                <a:solidFill>
                  <a:srgbClr val="FF0000"/>
                </a:solidFill>
                <a:ea typeface="TencentSans W7" panose="020C04030202040F0204" pitchFamily="34" charset="-122"/>
                <a:sym typeface="腾讯体 W7"/>
              </a:rPr>
              <a:t>Lakehouse</a:t>
            </a:r>
            <a:r>
              <a:rPr lang="zh-CN" altLang="en-US" sz="1200" b="1" dirty="0">
                <a:solidFill>
                  <a:srgbClr val="FF0000"/>
                </a:solidFill>
                <a:ea typeface="TencentSans W7" panose="020C04030202040F0204" pitchFamily="34" charset="-122"/>
                <a:sym typeface="腾讯体 W7"/>
              </a:rPr>
              <a:t>架构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  <a:sym typeface="腾讯体 W7"/>
              </a:rPr>
              <a:t>，全面覆盖湖场景（大模型数据预处理、数据科学）和仓场景（离线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  <a:sym typeface="腾讯体 W7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  <a:sym typeface="腾讯体 W7"/>
              </a:rPr>
              <a:t>近实时分析、交互式分析），满足企业大数据各类分析需求。</a:t>
            </a:r>
          </a:p>
          <a:p>
            <a:pPr defTabSz="2059335">
              <a:lnSpc>
                <a:spcPct val="150000"/>
              </a:lnSpc>
              <a:defRPr/>
            </a:pPr>
            <a:r>
              <a:rPr lang="zh-CN" altLang="en-US" sz="1400" b="1" kern="0" dirty="0">
                <a:solidFill>
                  <a:srgbClr val="2049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Helvetica Neue" panose="02000503000000020004"/>
                <a:sym typeface="Helvetica Neue" panose="02000503000000020004"/>
              </a:rPr>
              <a:t>实时极速分析</a:t>
            </a:r>
          </a:p>
          <a:p>
            <a:pPr defTabSz="2059335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</a:rPr>
              <a:t>自研数据优化服务，支持</a:t>
            </a:r>
            <a:r>
              <a:rPr lang="zh-CN" altLang="en-US" sz="1200" b="1" dirty="0">
                <a:solidFill>
                  <a:srgbClr val="FF0000"/>
                </a:solidFill>
                <a:ea typeface="TencentSans W7" panose="020C04030202040F0204" pitchFamily="34" charset="-122"/>
              </a:rPr>
              <a:t>百万级</a:t>
            </a:r>
            <a:r>
              <a:rPr lang="en-US" altLang="zh-CN" sz="1200" b="1" dirty="0">
                <a:solidFill>
                  <a:srgbClr val="FF0000"/>
                </a:solidFill>
                <a:ea typeface="TencentSans W7" panose="020C04030202040F0204" pitchFamily="34" charset="-122"/>
              </a:rPr>
              <a:t>QPS</a:t>
            </a:r>
            <a:r>
              <a:rPr lang="zh-CN" altLang="en-US" sz="1200" b="1" dirty="0">
                <a:solidFill>
                  <a:srgbClr val="FF0000"/>
                </a:solidFill>
                <a:ea typeface="TencentSans W7" panose="020C04030202040F0204" pitchFamily="34" charset="-122"/>
              </a:rPr>
              <a:t>实时入湖，端到端分钟级时延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</a:rPr>
              <a:t>。自研加速层，三级缓存结合自适应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</a:rPr>
              <a:t>Shuffle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</a:rPr>
              <a:t>，兼顾稳定性的同时大幅提升查询效率，提供企业级大数据分析服务。</a:t>
            </a:r>
          </a:p>
          <a:p>
            <a:pPr defTabSz="2059335">
              <a:lnSpc>
                <a:spcPct val="150000"/>
              </a:lnSpc>
              <a:defRPr/>
            </a:pPr>
            <a:r>
              <a:rPr lang="zh-CN" altLang="en-US" sz="1400" b="1" kern="0" dirty="0">
                <a:solidFill>
                  <a:srgbClr val="2049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Helvetica Neue" panose="02000503000000020004"/>
                <a:sym typeface="Helvetica Neue" panose="02000503000000020004"/>
              </a:rPr>
              <a:t>极致性价比</a:t>
            </a:r>
          </a:p>
          <a:p>
            <a:pPr defTabSz="2059335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rgbClr val="FF0000"/>
                </a:solidFill>
                <a:ea typeface="TencentSans W7" panose="020C04030202040F0204" pitchFamily="34" charset="-122"/>
              </a:rPr>
              <a:t>为降本而设计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</a:rPr>
              <a:t>的云原生存算分离架构，计算和存储均按需使用，支持按量弹性付费，在兼顾性能的同时综合降本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</a:rPr>
              <a:t>50%+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TencentSans W7" panose="020C04030202040F0204" pitchFamily="34" charset="-122"/>
            </a:endParaRPr>
          </a:p>
          <a:p>
            <a:pPr defTabSz="2059335">
              <a:lnSpc>
                <a:spcPct val="150000"/>
              </a:lnSpc>
              <a:defRPr/>
            </a:pPr>
            <a:r>
              <a:rPr lang="zh-CN" altLang="en-US" sz="1400" b="1" kern="0" dirty="0">
                <a:solidFill>
                  <a:srgbClr val="2049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Helvetica Neue" panose="02000503000000020004"/>
                <a:sym typeface="Helvetica Neue" panose="02000503000000020004"/>
              </a:rPr>
              <a:t>开箱即用</a:t>
            </a:r>
          </a:p>
          <a:p>
            <a:pPr defTabSz="2059335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</a:rPr>
              <a:t>云原生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</a:rPr>
              <a:t>Serverless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</a:rPr>
              <a:t>产品形态，一键部署，即买即用，</a:t>
            </a:r>
            <a:r>
              <a:rPr lang="zh-CN" altLang="en-US" sz="1200" b="1" dirty="0">
                <a:solidFill>
                  <a:srgbClr val="FF0000"/>
                </a:solidFill>
                <a:ea typeface="TencentSans W7" panose="020C04030202040F0204" pitchFamily="34" charset="-122"/>
              </a:rPr>
              <a:t>免底层运维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TencentSans W7" panose="020C04030202040F0204" pitchFamily="34" charset="-122"/>
              </a:rPr>
              <a:t>。统一接入点、数据智能优化等产品能力，无需维护复杂组件。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TencentSans W7" panose="020C04030202040F0204" pitchFamily="34" charset="-122"/>
            </a:endParaRPr>
          </a:p>
        </p:txBody>
      </p:sp>
      <p:grpSp>
        <p:nvGrpSpPr>
          <p:cNvPr id="91999" name="组合 91998">
            <a:extLst>
              <a:ext uri="{FF2B5EF4-FFF2-40B4-BE49-F238E27FC236}">
                <a16:creationId xmlns:a16="http://schemas.microsoft.com/office/drawing/2014/main" id="{A6CB8787-6F0E-81B8-38C3-BF325DD4E014}"/>
              </a:ext>
            </a:extLst>
          </p:cNvPr>
          <p:cNvGrpSpPr/>
          <p:nvPr/>
        </p:nvGrpSpPr>
        <p:grpSpPr>
          <a:xfrm>
            <a:off x="465266" y="1615183"/>
            <a:ext cx="4499550" cy="4419569"/>
            <a:chOff x="819210" y="1303051"/>
            <a:chExt cx="6098900" cy="5766404"/>
          </a:xfrm>
        </p:grpSpPr>
        <p:sp>
          <p:nvSpPr>
            <p:cNvPr id="23" name="圆角矩形 19">
              <a:extLst>
                <a:ext uri="{FF2B5EF4-FFF2-40B4-BE49-F238E27FC236}">
                  <a16:creationId xmlns:a16="http://schemas.microsoft.com/office/drawing/2014/main" id="{1D2B5651-1EBA-EBD8-1AA9-2187886F5EA7}"/>
                </a:ext>
              </a:extLst>
            </p:cNvPr>
            <p:cNvSpPr/>
            <p:nvPr/>
          </p:nvSpPr>
          <p:spPr>
            <a:xfrm>
              <a:off x="819210" y="1303051"/>
              <a:ext cx="6098900" cy="5766404"/>
            </a:xfrm>
            <a:prstGeom prst="roundRect">
              <a:avLst>
                <a:gd name="adj" fmla="val 5056"/>
              </a:avLst>
            </a:prstGeom>
            <a:solidFill>
              <a:schemeClr val="bg1"/>
            </a:solidFill>
            <a:ln w="19050">
              <a:noFill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72880">
                <a:defRPr/>
              </a:pPr>
              <a:endParaRPr kumimoji="1" lang="zh-CN" altLang="en-US" sz="2703" b="1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Helvetica Neue" panose="02000503000000020004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F4ADF7D-55CB-FCFF-2706-58547F347684}"/>
                </a:ext>
              </a:extLst>
            </p:cNvPr>
            <p:cNvSpPr/>
            <p:nvPr/>
          </p:nvSpPr>
          <p:spPr>
            <a:xfrm>
              <a:off x="1563671" y="4498328"/>
              <a:ext cx="4693830" cy="535913"/>
            </a:xfrm>
            <a:prstGeom prst="rect">
              <a:avLst/>
            </a:prstGeom>
            <a:solidFill>
              <a:srgbClr val="204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DLC</a:t>
              </a:r>
              <a:r>
                <a:rPr kumimoji="1" lang="zh-CN" altLang="en-US" sz="11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数据湖计算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E24A0F5-5F27-6078-240D-F679BD10A268}"/>
                </a:ext>
              </a:extLst>
            </p:cNvPr>
            <p:cNvSpPr/>
            <p:nvPr/>
          </p:nvSpPr>
          <p:spPr>
            <a:xfrm>
              <a:off x="1563670" y="5133255"/>
              <a:ext cx="4679719" cy="5359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湖存储</a:t>
              </a:r>
              <a:endParaRPr kumimoji="1" lang="en-US" altLang="zh-CN" sz="11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9DE5AD8-26AF-7812-6870-6F19F7E39C43}"/>
                </a:ext>
              </a:extLst>
            </p:cNvPr>
            <p:cNvSpPr/>
            <p:nvPr/>
          </p:nvSpPr>
          <p:spPr>
            <a:xfrm>
              <a:off x="1563670" y="3874034"/>
              <a:ext cx="4693830" cy="5359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 err="1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WeData</a:t>
              </a:r>
              <a:endParaRPr kumimoji="1" lang="en-US" altLang="zh-CN" sz="11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数据开发治理平台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91A6D8A-398B-38A8-3E01-DF6B112BEDEB}"/>
                </a:ext>
              </a:extLst>
            </p:cNvPr>
            <p:cNvSpPr/>
            <p:nvPr/>
          </p:nvSpPr>
          <p:spPr>
            <a:xfrm>
              <a:off x="1563670" y="3208675"/>
              <a:ext cx="4693830" cy="5359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DLC</a:t>
              </a:r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 </a:t>
              </a:r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行业应用</a:t>
              </a:r>
              <a:endParaRPr kumimoji="1" lang="en-US" altLang="zh-CN" sz="11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DB1FF79-7089-D8CC-3B31-636F830AB438}"/>
                </a:ext>
              </a:extLst>
            </p:cNvPr>
            <p:cNvSpPr txBox="1"/>
            <p:nvPr/>
          </p:nvSpPr>
          <p:spPr>
            <a:xfrm>
              <a:off x="1437427" y="217519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实时分析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530A976-3929-FDFD-FBA8-83FA7DEDDD4C}"/>
                </a:ext>
              </a:extLst>
            </p:cNvPr>
            <p:cNvSpPr txBox="1"/>
            <p:nvPr/>
          </p:nvSpPr>
          <p:spPr>
            <a:xfrm>
              <a:off x="1506357" y="2910174"/>
              <a:ext cx="6110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BI</a:t>
              </a:r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报表</a:t>
              </a:r>
            </a:p>
          </p:txBody>
        </p:sp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3050B19B-D4D6-A74F-D319-D124FBEEABC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53164" y="2540722"/>
              <a:ext cx="367152" cy="331157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5AF04AF-043E-7F18-A7F8-475301F997DF}"/>
                </a:ext>
              </a:extLst>
            </p:cNvPr>
            <p:cNvSpPr txBox="1"/>
            <p:nvPr/>
          </p:nvSpPr>
          <p:spPr>
            <a:xfrm>
              <a:off x="5542640" y="2182043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交互式分析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C8AE77C-1699-DBE4-2EA6-B0EB07777133}"/>
                </a:ext>
              </a:extLst>
            </p:cNvPr>
            <p:cNvSpPr txBox="1"/>
            <p:nvPr/>
          </p:nvSpPr>
          <p:spPr>
            <a:xfrm>
              <a:off x="5542640" y="291017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数据预处理</a:t>
              </a:r>
            </a:p>
          </p:txBody>
        </p:sp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6DF5A802-0346-1F3F-339D-D0D9F2E1D7C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15360" y="1828292"/>
              <a:ext cx="367152" cy="331157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864FC1C6-7F76-969D-7135-E0982FC35BE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16938" y="1826174"/>
              <a:ext cx="367152" cy="331157"/>
            </a:xfrm>
            <a:prstGeom prst="rect">
              <a:avLst/>
            </a:prstGeom>
          </p:spPr>
        </p:pic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DD42E3C3-AE86-F369-7762-657F308B57D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93105" y="2555033"/>
              <a:ext cx="367152" cy="331157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E3A7B504-99B7-DC5E-B9FC-350345E4540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09970" y="1824936"/>
              <a:ext cx="367152" cy="331157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B6620895-3118-8471-FEA3-6B58231A55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40337" y="2537093"/>
              <a:ext cx="367152" cy="331157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04521DBA-CA98-87D3-35C3-961FB15B55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798247" y="2570422"/>
              <a:ext cx="367152" cy="331157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9A869964-6FC5-2676-CCDC-17D799C4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041066" y="5836863"/>
              <a:ext cx="255756" cy="255756"/>
            </a:xfrm>
            <a:prstGeom prst="rect">
              <a:avLst/>
            </a:prstGeom>
          </p:spPr>
        </p:pic>
        <p:sp>
          <p:nvSpPr>
            <p:cNvPr id="45" name="右大括号 44">
              <a:extLst>
                <a:ext uri="{FF2B5EF4-FFF2-40B4-BE49-F238E27FC236}">
                  <a16:creationId xmlns:a16="http://schemas.microsoft.com/office/drawing/2014/main" id="{6F70350C-55B5-46E4-FD0E-EC7B4D2BF53C}"/>
                </a:ext>
              </a:extLst>
            </p:cNvPr>
            <p:cNvSpPr/>
            <p:nvPr/>
          </p:nvSpPr>
          <p:spPr>
            <a:xfrm rot="5400000">
              <a:off x="1883470" y="5982610"/>
              <a:ext cx="153575" cy="634275"/>
            </a:xfrm>
            <a:prstGeom prst="rightBrac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右大括号 45">
              <a:extLst>
                <a:ext uri="{FF2B5EF4-FFF2-40B4-BE49-F238E27FC236}">
                  <a16:creationId xmlns:a16="http://schemas.microsoft.com/office/drawing/2014/main" id="{7E0432A5-DF80-6D8C-4235-ABC52BE19199}"/>
                </a:ext>
              </a:extLst>
            </p:cNvPr>
            <p:cNvSpPr/>
            <p:nvPr/>
          </p:nvSpPr>
          <p:spPr>
            <a:xfrm rot="5400000">
              <a:off x="3116760" y="5831188"/>
              <a:ext cx="153573" cy="937118"/>
            </a:xfrm>
            <a:prstGeom prst="rightBrac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右大括号 46">
              <a:extLst>
                <a:ext uri="{FF2B5EF4-FFF2-40B4-BE49-F238E27FC236}">
                  <a16:creationId xmlns:a16="http://schemas.microsoft.com/office/drawing/2014/main" id="{931F0DC6-778E-30FF-99B7-A1800DBD8690}"/>
                </a:ext>
              </a:extLst>
            </p:cNvPr>
            <p:cNvSpPr/>
            <p:nvPr/>
          </p:nvSpPr>
          <p:spPr>
            <a:xfrm rot="5400000">
              <a:off x="5049028" y="5342168"/>
              <a:ext cx="146168" cy="1915158"/>
            </a:xfrm>
            <a:prstGeom prst="rightBrac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BDAD5D1-9328-36DF-5ACE-90A56010809E}"/>
                </a:ext>
              </a:extLst>
            </p:cNvPr>
            <p:cNvSpPr txBox="1"/>
            <p:nvPr/>
          </p:nvSpPr>
          <p:spPr>
            <a:xfrm>
              <a:off x="1611973" y="6464962"/>
              <a:ext cx="7265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结构化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34A3CEE-90B1-08E6-7D1F-E8EF1D2FD00D}"/>
                </a:ext>
              </a:extLst>
            </p:cNvPr>
            <p:cNvSpPr txBox="1"/>
            <p:nvPr/>
          </p:nvSpPr>
          <p:spPr>
            <a:xfrm>
              <a:off x="2752260" y="6464962"/>
              <a:ext cx="8995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半结构化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D1B4DD0-3018-1D0E-15F5-ECF04779CDFF}"/>
                </a:ext>
              </a:extLst>
            </p:cNvPr>
            <p:cNvSpPr txBox="1"/>
            <p:nvPr/>
          </p:nvSpPr>
          <p:spPr>
            <a:xfrm>
              <a:off x="4693372" y="6464962"/>
              <a:ext cx="8995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非结构化</a:t>
              </a:r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8B35CA8E-2704-DC16-6BCB-D0F298CBA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597510" y="5836863"/>
              <a:ext cx="255756" cy="255756"/>
            </a:xfrm>
            <a:prstGeom prst="rect">
              <a:avLst/>
            </a:prstGeom>
          </p:spPr>
        </p:pic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5B424A5-D940-D6B7-DD2C-A9AF4712319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039725" y="5822819"/>
              <a:ext cx="289856" cy="283845"/>
            </a:xfrm>
            <a:prstGeom prst="rect">
              <a:avLst/>
            </a:prstGeom>
          </p:spPr>
        </p:pic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E981D288-ED32-6A50-8419-3C516DA0CC7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542491" y="5813563"/>
              <a:ext cx="255756" cy="302356"/>
            </a:xfrm>
            <a:prstGeom prst="rect">
              <a:avLst/>
            </a:prstGeom>
          </p:spPr>
        </p:pic>
        <p:pic>
          <p:nvPicPr>
            <p:cNvPr id="54" name="图形 53">
              <a:extLst>
                <a:ext uri="{FF2B5EF4-FFF2-40B4-BE49-F238E27FC236}">
                  <a16:creationId xmlns:a16="http://schemas.microsoft.com/office/drawing/2014/main" id="{26A417E1-0571-9508-2F6E-35F0CD0FB6E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987634" y="5813563"/>
              <a:ext cx="255756" cy="302356"/>
            </a:xfrm>
            <a:prstGeom prst="rect">
              <a:avLst/>
            </a:prstGeom>
          </p:spPr>
        </p:pic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id="{2BEBB91B-DAEF-CA8D-316D-A3D3B56A36E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531634" y="5822819"/>
              <a:ext cx="323476" cy="283845"/>
            </a:xfrm>
            <a:prstGeom prst="rect">
              <a:avLst/>
            </a:prstGeom>
          </p:spPr>
        </p:pic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D64E927F-60FA-60C0-2FB8-576E4C5D87F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053667" y="5826090"/>
              <a:ext cx="255756" cy="277303"/>
            </a:xfrm>
            <a:prstGeom prst="rect">
              <a:avLst/>
            </a:prstGeom>
          </p:spPr>
        </p:pic>
        <p:grpSp>
          <p:nvGrpSpPr>
            <p:cNvPr id="91979" name="组合 91978">
              <a:extLst>
                <a:ext uri="{FF2B5EF4-FFF2-40B4-BE49-F238E27FC236}">
                  <a16:creationId xmlns:a16="http://schemas.microsoft.com/office/drawing/2014/main" id="{9F342878-5DD2-FFC9-E67A-6AF8B71993D8}"/>
                </a:ext>
              </a:extLst>
            </p:cNvPr>
            <p:cNvGrpSpPr/>
            <p:nvPr/>
          </p:nvGrpSpPr>
          <p:grpSpPr>
            <a:xfrm>
              <a:off x="2585635" y="5822819"/>
              <a:ext cx="407484" cy="283845"/>
              <a:chOff x="4970223" y="5416310"/>
              <a:chExt cx="407484" cy="283845"/>
            </a:xfrm>
          </p:grpSpPr>
          <p:grpSp>
            <p:nvGrpSpPr>
              <p:cNvPr id="91980" name="组合 91979">
                <a:extLst>
                  <a:ext uri="{FF2B5EF4-FFF2-40B4-BE49-F238E27FC236}">
                    <a16:creationId xmlns:a16="http://schemas.microsoft.com/office/drawing/2014/main" id="{4FC4D3F1-5BEA-ADE8-4E81-0B9FC3FADB2F}"/>
                  </a:ext>
                </a:extLst>
              </p:cNvPr>
              <p:cNvGrpSpPr/>
              <p:nvPr/>
            </p:nvGrpSpPr>
            <p:grpSpPr>
              <a:xfrm>
                <a:off x="4998423" y="5416310"/>
                <a:ext cx="334361" cy="283845"/>
                <a:chOff x="5013066" y="5382299"/>
                <a:chExt cx="367152" cy="331157"/>
              </a:xfrm>
            </p:grpSpPr>
            <p:pic>
              <p:nvPicPr>
                <p:cNvPr id="91982" name="图形 91981">
                  <a:extLst>
                    <a:ext uri="{FF2B5EF4-FFF2-40B4-BE49-F238E27FC236}">
                      <a16:creationId xmlns:a16="http://schemas.microsoft.com/office/drawing/2014/main" id="{62CBE1EF-116A-D342-C35E-4AEC11AA9E5B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3066" y="5382299"/>
                  <a:ext cx="367152" cy="331157"/>
                </a:xfrm>
                <a:prstGeom prst="rect">
                  <a:avLst/>
                </a:prstGeom>
              </p:spPr>
            </p:pic>
            <p:sp>
              <p:nvSpPr>
                <p:cNvPr id="91983" name="矩形 91982">
                  <a:extLst>
                    <a:ext uri="{FF2B5EF4-FFF2-40B4-BE49-F238E27FC236}">
                      <a16:creationId xmlns:a16="http://schemas.microsoft.com/office/drawing/2014/main" id="{0AB6F75B-A658-F3CD-FA46-DE3EBCFB1E37}"/>
                    </a:ext>
                  </a:extLst>
                </p:cNvPr>
                <p:cNvSpPr/>
                <p:nvPr/>
              </p:nvSpPr>
              <p:spPr>
                <a:xfrm>
                  <a:off x="5079365" y="5429862"/>
                  <a:ext cx="240397" cy="236282"/>
                </a:xfrm>
                <a:prstGeom prst="rect">
                  <a:avLst/>
                </a:prstGeom>
                <a:solidFill>
                  <a:srgbClr val="F6F5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1981" name="文本框 91980">
                <a:extLst>
                  <a:ext uri="{FF2B5EF4-FFF2-40B4-BE49-F238E27FC236}">
                    <a16:creationId xmlns:a16="http://schemas.microsoft.com/office/drawing/2014/main" id="{B6B1A290-D70F-28FA-BCA4-4F3AAB68E5BA}"/>
                  </a:ext>
                </a:extLst>
              </p:cNvPr>
              <p:cNvSpPr txBox="1"/>
              <p:nvPr/>
            </p:nvSpPr>
            <p:spPr>
              <a:xfrm>
                <a:off x="4970223" y="5419638"/>
                <a:ext cx="407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csv</a:t>
                </a:r>
                <a:endPara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984" name="组合 91983">
              <a:extLst>
                <a:ext uri="{FF2B5EF4-FFF2-40B4-BE49-F238E27FC236}">
                  <a16:creationId xmlns:a16="http://schemas.microsoft.com/office/drawing/2014/main" id="{7D8EC5B8-A14A-04B7-2DF2-10515B5FC868}"/>
                </a:ext>
              </a:extLst>
            </p:cNvPr>
            <p:cNvGrpSpPr/>
            <p:nvPr/>
          </p:nvGrpSpPr>
          <p:grpSpPr>
            <a:xfrm>
              <a:off x="3024964" y="5822819"/>
              <a:ext cx="396262" cy="283845"/>
              <a:chOff x="4970223" y="5416310"/>
              <a:chExt cx="396262" cy="283845"/>
            </a:xfrm>
          </p:grpSpPr>
          <p:grpSp>
            <p:nvGrpSpPr>
              <p:cNvPr id="91985" name="组合 91984">
                <a:extLst>
                  <a:ext uri="{FF2B5EF4-FFF2-40B4-BE49-F238E27FC236}">
                    <a16:creationId xmlns:a16="http://schemas.microsoft.com/office/drawing/2014/main" id="{1C39CAD3-0A21-8B77-0D18-2C49274C4132}"/>
                  </a:ext>
                </a:extLst>
              </p:cNvPr>
              <p:cNvGrpSpPr/>
              <p:nvPr/>
            </p:nvGrpSpPr>
            <p:grpSpPr>
              <a:xfrm>
                <a:off x="4998423" y="5416310"/>
                <a:ext cx="334361" cy="283845"/>
                <a:chOff x="5013066" y="5382299"/>
                <a:chExt cx="367152" cy="331157"/>
              </a:xfrm>
            </p:grpSpPr>
            <p:pic>
              <p:nvPicPr>
                <p:cNvPr id="91987" name="图形 91986">
                  <a:extLst>
                    <a:ext uri="{FF2B5EF4-FFF2-40B4-BE49-F238E27FC236}">
                      <a16:creationId xmlns:a16="http://schemas.microsoft.com/office/drawing/2014/main" id="{5085E4AB-108A-1FE4-97C7-4BF2D7AA562F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3066" y="5382299"/>
                  <a:ext cx="367152" cy="331157"/>
                </a:xfrm>
                <a:prstGeom prst="rect">
                  <a:avLst/>
                </a:prstGeom>
              </p:spPr>
            </p:pic>
            <p:sp>
              <p:nvSpPr>
                <p:cNvPr id="91988" name="矩形 91987">
                  <a:extLst>
                    <a:ext uri="{FF2B5EF4-FFF2-40B4-BE49-F238E27FC236}">
                      <a16:creationId xmlns:a16="http://schemas.microsoft.com/office/drawing/2014/main" id="{56724526-0302-089B-A6A8-8F3DA9A49EBC}"/>
                    </a:ext>
                  </a:extLst>
                </p:cNvPr>
                <p:cNvSpPr/>
                <p:nvPr/>
              </p:nvSpPr>
              <p:spPr>
                <a:xfrm>
                  <a:off x="5079365" y="5429862"/>
                  <a:ext cx="240397" cy="236282"/>
                </a:xfrm>
                <a:prstGeom prst="rect">
                  <a:avLst/>
                </a:prstGeom>
                <a:solidFill>
                  <a:srgbClr val="F6F5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1986" name="文本框 91985">
                <a:extLst>
                  <a:ext uri="{FF2B5EF4-FFF2-40B4-BE49-F238E27FC236}">
                    <a16:creationId xmlns:a16="http://schemas.microsoft.com/office/drawing/2014/main" id="{6887D8E6-CA78-A9C3-9681-8783B7E4E0B2}"/>
                  </a:ext>
                </a:extLst>
              </p:cNvPr>
              <p:cNvSpPr txBox="1"/>
              <p:nvPr/>
            </p:nvSpPr>
            <p:spPr>
              <a:xfrm>
                <a:off x="4970223" y="5467265"/>
                <a:ext cx="39626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JSON</a:t>
                </a:r>
                <a:endPara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989" name="组合 91988">
              <a:extLst>
                <a:ext uri="{FF2B5EF4-FFF2-40B4-BE49-F238E27FC236}">
                  <a16:creationId xmlns:a16="http://schemas.microsoft.com/office/drawing/2014/main" id="{A4F8F034-B228-351D-6166-4EE397988ABE}"/>
                </a:ext>
              </a:extLst>
            </p:cNvPr>
            <p:cNvGrpSpPr/>
            <p:nvPr/>
          </p:nvGrpSpPr>
          <p:grpSpPr>
            <a:xfrm>
              <a:off x="3473640" y="5822819"/>
              <a:ext cx="389850" cy="283845"/>
              <a:chOff x="4970223" y="5416310"/>
              <a:chExt cx="389850" cy="283845"/>
            </a:xfrm>
          </p:grpSpPr>
          <p:grpSp>
            <p:nvGrpSpPr>
              <p:cNvPr id="91990" name="组合 91989">
                <a:extLst>
                  <a:ext uri="{FF2B5EF4-FFF2-40B4-BE49-F238E27FC236}">
                    <a16:creationId xmlns:a16="http://schemas.microsoft.com/office/drawing/2014/main" id="{01C71D7A-26C4-8969-77D1-F9050B64FE97}"/>
                  </a:ext>
                </a:extLst>
              </p:cNvPr>
              <p:cNvGrpSpPr/>
              <p:nvPr/>
            </p:nvGrpSpPr>
            <p:grpSpPr>
              <a:xfrm>
                <a:off x="4998423" y="5416310"/>
                <a:ext cx="334361" cy="283845"/>
                <a:chOff x="5013066" y="5382299"/>
                <a:chExt cx="367152" cy="331157"/>
              </a:xfrm>
            </p:grpSpPr>
            <p:pic>
              <p:nvPicPr>
                <p:cNvPr id="91992" name="图形 91991">
                  <a:extLst>
                    <a:ext uri="{FF2B5EF4-FFF2-40B4-BE49-F238E27FC236}">
                      <a16:creationId xmlns:a16="http://schemas.microsoft.com/office/drawing/2014/main" id="{B08F0A6F-C894-67C5-B5C7-DEA0D9A0FF2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3066" y="5382299"/>
                  <a:ext cx="367152" cy="331157"/>
                </a:xfrm>
                <a:prstGeom prst="rect">
                  <a:avLst/>
                </a:prstGeom>
              </p:spPr>
            </p:pic>
            <p:sp>
              <p:nvSpPr>
                <p:cNvPr id="91993" name="矩形 91992">
                  <a:extLst>
                    <a:ext uri="{FF2B5EF4-FFF2-40B4-BE49-F238E27FC236}">
                      <a16:creationId xmlns:a16="http://schemas.microsoft.com/office/drawing/2014/main" id="{679ABE90-3ABC-7565-8C55-9F2BEDF8A990}"/>
                    </a:ext>
                  </a:extLst>
                </p:cNvPr>
                <p:cNvSpPr/>
                <p:nvPr/>
              </p:nvSpPr>
              <p:spPr>
                <a:xfrm>
                  <a:off x="5079365" y="5429862"/>
                  <a:ext cx="240397" cy="236282"/>
                </a:xfrm>
                <a:prstGeom prst="rect">
                  <a:avLst/>
                </a:prstGeom>
                <a:solidFill>
                  <a:srgbClr val="F6F5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1991" name="文本框 91990">
                <a:extLst>
                  <a:ext uri="{FF2B5EF4-FFF2-40B4-BE49-F238E27FC236}">
                    <a16:creationId xmlns:a16="http://schemas.microsoft.com/office/drawing/2014/main" id="{2257AE2F-ED75-7AE7-84CD-85176F05CF57}"/>
                  </a:ext>
                </a:extLst>
              </p:cNvPr>
              <p:cNvSpPr txBox="1"/>
              <p:nvPr/>
            </p:nvSpPr>
            <p:spPr>
              <a:xfrm>
                <a:off x="4970223" y="5457739"/>
                <a:ext cx="38985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XML</a:t>
                </a:r>
                <a:endParaRPr lang="zh-CN" altLang="en-US" sz="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1994" name="文本框 91993">
              <a:extLst>
                <a:ext uri="{FF2B5EF4-FFF2-40B4-BE49-F238E27FC236}">
                  <a16:creationId xmlns:a16="http://schemas.microsoft.com/office/drawing/2014/main" id="{52E2776D-561E-B1F3-F182-E9BAF05EF849}"/>
                </a:ext>
              </a:extLst>
            </p:cNvPr>
            <p:cNvSpPr txBox="1"/>
            <p:nvPr/>
          </p:nvSpPr>
          <p:spPr>
            <a:xfrm>
              <a:off x="2869810" y="215333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离线分析</a:t>
              </a:r>
            </a:p>
          </p:txBody>
        </p:sp>
        <p:sp>
          <p:nvSpPr>
            <p:cNvPr id="91995" name="文本框 91994">
              <a:extLst>
                <a:ext uri="{FF2B5EF4-FFF2-40B4-BE49-F238E27FC236}">
                  <a16:creationId xmlns:a16="http://schemas.microsoft.com/office/drawing/2014/main" id="{FF709279-49BB-2FCE-528D-CA94C53EDFD8}"/>
                </a:ext>
              </a:extLst>
            </p:cNvPr>
            <p:cNvSpPr txBox="1"/>
            <p:nvPr/>
          </p:nvSpPr>
          <p:spPr>
            <a:xfrm>
              <a:off x="4249345" y="2162813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联邦分析</a:t>
              </a:r>
            </a:p>
          </p:txBody>
        </p:sp>
        <p:pic>
          <p:nvPicPr>
            <p:cNvPr id="91996" name="图形 91995">
              <a:extLst>
                <a:ext uri="{FF2B5EF4-FFF2-40B4-BE49-F238E27FC236}">
                  <a16:creationId xmlns:a16="http://schemas.microsoft.com/office/drawing/2014/main" id="{52B2E9A6-95FC-A97F-40B3-28BC340F4C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92043" y="1819489"/>
              <a:ext cx="367152" cy="331157"/>
            </a:xfrm>
            <a:prstGeom prst="rect">
              <a:avLst/>
            </a:prstGeom>
          </p:spPr>
        </p:pic>
        <p:sp>
          <p:nvSpPr>
            <p:cNvPr id="91997" name="文本框 91996">
              <a:extLst>
                <a:ext uri="{FF2B5EF4-FFF2-40B4-BE49-F238E27FC236}">
                  <a16:creationId xmlns:a16="http://schemas.microsoft.com/office/drawing/2014/main" id="{E09A344D-08A3-137D-C1C2-CD12413C2261}"/>
                </a:ext>
              </a:extLst>
            </p:cNvPr>
            <p:cNvSpPr txBox="1"/>
            <p:nvPr/>
          </p:nvSpPr>
          <p:spPr>
            <a:xfrm>
              <a:off x="2870630" y="2904704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数据科学</a:t>
              </a:r>
            </a:p>
          </p:txBody>
        </p:sp>
        <p:sp>
          <p:nvSpPr>
            <p:cNvPr id="91998" name="文本框 91997">
              <a:extLst>
                <a:ext uri="{FF2B5EF4-FFF2-40B4-BE49-F238E27FC236}">
                  <a16:creationId xmlns:a16="http://schemas.microsoft.com/office/drawing/2014/main" id="{6AB92732-11FF-963B-81DA-7CB58D8B99BE}"/>
                </a:ext>
              </a:extLst>
            </p:cNvPr>
            <p:cNvSpPr txBox="1"/>
            <p:nvPr/>
          </p:nvSpPr>
          <p:spPr>
            <a:xfrm>
              <a:off x="4297678" y="2904704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b="1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特征工程</a:t>
              </a:r>
            </a:p>
          </p:txBody>
        </p:sp>
      </p:grpSp>
      <p:sp>
        <p:nvSpPr>
          <p:cNvPr id="26" name="五边形 233">
            <a:extLst>
              <a:ext uri="{FF2B5EF4-FFF2-40B4-BE49-F238E27FC236}">
                <a16:creationId xmlns:a16="http://schemas.microsoft.com/office/drawing/2014/main" id="{D0CAE322-566E-0272-B29F-F5E6804DE4A9}"/>
              </a:ext>
            </a:extLst>
          </p:cNvPr>
          <p:cNvSpPr/>
          <p:nvPr/>
        </p:nvSpPr>
        <p:spPr>
          <a:xfrm>
            <a:off x="656891" y="1452124"/>
            <a:ext cx="1234510" cy="346570"/>
          </a:xfrm>
          <a:prstGeom prst="homePlate">
            <a:avLst>
              <a:gd name="adj" fmla="val 19772"/>
            </a:avLst>
          </a:prstGeom>
          <a:solidFill>
            <a:srgbClr val="2049FF"/>
          </a:solidFill>
        </p:spPr>
        <p:txBody>
          <a:bodyPr wrap="square">
            <a:spAutoFit/>
          </a:bodyPr>
          <a:lstStyle/>
          <a:p>
            <a:pPr algn="ctr" defTabSz="619703" hangingPunct="0">
              <a:defRPr/>
            </a:pPr>
            <a:r>
              <a:rPr lang="zh-CN" altLang="en-US" sz="1652" b="1" dirty="0">
                <a:solidFill>
                  <a:srgbClr val="FFFFFF"/>
                </a:solidFill>
                <a:latin typeface="腾讯体 W7" panose="020C04030202040F0204" charset="-122"/>
                <a:ea typeface="腾讯体 W7" panose="020C04030202040F0204" charset="-122"/>
              </a:rPr>
              <a:t>产品</a:t>
            </a:r>
            <a:r>
              <a:rPr lang="zh-CN" altLang="en-US" sz="1652" b="1" kern="0" dirty="0">
                <a:solidFill>
                  <a:srgbClr val="FFFFFF"/>
                </a:solidFill>
                <a:latin typeface="腾讯体 W7" panose="020C04030202040F0204" charset="-122"/>
                <a:ea typeface="腾讯体 W7" panose="020C04030202040F0204" charset="-122"/>
                <a:sym typeface="Helvetica Neue" panose="02000503000000020004"/>
              </a:rPr>
              <a:t>定位</a:t>
            </a:r>
            <a:endParaRPr lang="zh-CN" altLang="en-US" sz="1652" b="1" kern="0" dirty="0">
              <a:solidFill>
                <a:srgbClr val="FFFFFF"/>
              </a:solidFill>
              <a:latin typeface="腾讯体 W7" panose="020C04030202040F0204" charset="-122"/>
              <a:ea typeface="腾讯体 W7" panose="020C04030202040F0204" charset="-122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22" name="五边形 233">
            <a:extLst>
              <a:ext uri="{FF2B5EF4-FFF2-40B4-BE49-F238E27FC236}">
                <a16:creationId xmlns:a16="http://schemas.microsoft.com/office/drawing/2014/main" id="{992A7E17-B11F-6751-7D87-55383C950479}"/>
              </a:ext>
            </a:extLst>
          </p:cNvPr>
          <p:cNvSpPr/>
          <p:nvPr/>
        </p:nvSpPr>
        <p:spPr>
          <a:xfrm>
            <a:off x="5665548" y="1413410"/>
            <a:ext cx="1376152" cy="346570"/>
          </a:xfrm>
          <a:prstGeom prst="homePlate">
            <a:avLst>
              <a:gd name="adj" fmla="val 19772"/>
            </a:avLst>
          </a:prstGeom>
          <a:solidFill>
            <a:srgbClr val="2049FF"/>
          </a:solidFill>
        </p:spPr>
        <p:txBody>
          <a:bodyPr wrap="square">
            <a:spAutoFit/>
          </a:bodyPr>
          <a:lstStyle/>
          <a:p>
            <a:pPr algn="ctr" defTabSz="619703" hangingPunct="0">
              <a:defRPr/>
            </a:pPr>
            <a:r>
              <a:rPr lang="zh-CN" altLang="en-US" sz="1652" b="1" kern="0" dirty="0">
                <a:solidFill>
                  <a:srgbClr val="FFFFFF"/>
                </a:solidFill>
                <a:latin typeface="腾讯体 W7" panose="020C04030202040F0204" charset="-122"/>
                <a:ea typeface="腾讯体 W7" panose="020C04030202040F0204" charset="-122"/>
                <a:cs typeface="Helvetica Neue" panose="02000503000000020004"/>
                <a:sym typeface="Helvetica Neue" panose="02000503000000020004"/>
              </a:rPr>
              <a:t>产品优势</a:t>
            </a:r>
          </a:p>
        </p:txBody>
      </p:sp>
    </p:spTree>
    <p:extLst>
      <p:ext uri="{BB962C8B-B14F-4D97-AF65-F5344CB8AC3E}">
        <p14:creationId xmlns:p14="http://schemas.microsoft.com/office/powerpoint/2010/main" val="48434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1"/>
          <p:cNvGrpSpPr/>
          <p:nvPr/>
        </p:nvGrpSpPr>
        <p:grpSpPr>
          <a:xfrm>
            <a:off x="0" y="8255"/>
            <a:ext cx="12192000" cy="6858000"/>
            <a:chOff x="0" y="0"/>
            <a:chExt cx="12192000" cy="6858000"/>
          </a:xfrm>
        </p:grpSpPr>
        <p:pic>
          <p:nvPicPr>
            <p:cNvPr id="9202" name="image 2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3" name="Object 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BDC7C5-BB6F-F227-5A19-8BC6711825B9}"/>
              </a:ext>
            </a:extLst>
          </p:cNvPr>
          <p:cNvSpPr txBox="1"/>
          <p:nvPr/>
        </p:nvSpPr>
        <p:spPr>
          <a:xfrm>
            <a:off x="745266" y="469609"/>
            <a:ext cx="5035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数据湖计算</a:t>
            </a:r>
            <a:r>
              <a:rPr lang="en-US" altLang="zh-CN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DLC</a:t>
            </a:r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应用场景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78CE8D4-1D7E-D44E-F4B0-BB4D5F5B623E}"/>
              </a:ext>
            </a:extLst>
          </p:cNvPr>
          <p:cNvGrpSpPr/>
          <p:nvPr/>
        </p:nvGrpSpPr>
        <p:grpSpPr>
          <a:xfrm>
            <a:off x="164716" y="1257584"/>
            <a:ext cx="11910556" cy="5525652"/>
            <a:chOff x="658879" y="2400087"/>
            <a:chExt cx="16793475" cy="6712961"/>
          </a:xfrm>
        </p:grpSpPr>
        <p:pic>
          <p:nvPicPr>
            <p:cNvPr id="4" name="图片 3" descr="组-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5979" y="6327140"/>
              <a:ext cx="2433926" cy="218921"/>
            </a:xfrm>
            <a:prstGeom prst="rect">
              <a:avLst/>
            </a:prstGeom>
          </p:spPr>
        </p:pic>
        <p:sp>
          <p:nvSpPr>
            <p:cNvPr id="3" name="圆角矩形 99">
              <a:extLst>
                <a:ext uri="{FF2B5EF4-FFF2-40B4-BE49-F238E27FC236}">
                  <a16:creationId xmlns:a16="http://schemas.microsoft.com/office/drawing/2014/main" id="{1C151BBE-24CF-CE6C-90AF-2543B4E350A4}"/>
                </a:ext>
              </a:extLst>
            </p:cNvPr>
            <p:cNvSpPr/>
            <p:nvPr/>
          </p:nvSpPr>
          <p:spPr>
            <a:xfrm>
              <a:off x="658879" y="2400087"/>
              <a:ext cx="16793475" cy="6233274"/>
            </a:xfrm>
            <a:prstGeom prst="roundRect">
              <a:avLst>
                <a:gd name="adj" fmla="val 9184"/>
              </a:avLst>
            </a:prstGeom>
            <a:solidFill>
              <a:schemeClr val="bg1"/>
            </a:solidFill>
            <a:ln w="19050">
              <a:solidFill>
                <a:schemeClr val="bg1">
                  <a:lumMod val="95000"/>
                  <a:alpha val="20000"/>
                </a:schemeClr>
              </a:solidFill>
            </a:ln>
            <a:effectLst>
              <a:outerShdw blurRad="151606" dist="38100" dir="2700000" algn="tl" rotWithShape="0">
                <a:prstClr val="black">
                  <a:alpha val="10391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703" b="1"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sp>
          <p:nvSpPr>
            <p:cNvPr id="5" name="îšḻîdé">
              <a:extLst>
                <a:ext uri="{FF2B5EF4-FFF2-40B4-BE49-F238E27FC236}">
                  <a16:creationId xmlns:a16="http://schemas.microsoft.com/office/drawing/2014/main" id="{4C226276-37CE-E014-ED4E-DC6F3A00CE8A}"/>
                </a:ext>
              </a:extLst>
            </p:cNvPr>
            <p:cNvSpPr/>
            <p:nvPr/>
          </p:nvSpPr>
          <p:spPr>
            <a:xfrm>
              <a:off x="10465467" y="2788053"/>
              <a:ext cx="666863" cy="666860"/>
            </a:xfrm>
            <a:prstGeom prst="rect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269" tIns="68634" rIns="137269" bIns="68634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3003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6" name="íšļíḑê">
              <a:extLst>
                <a:ext uri="{FF2B5EF4-FFF2-40B4-BE49-F238E27FC236}">
                  <a16:creationId xmlns:a16="http://schemas.microsoft.com/office/drawing/2014/main" id="{5143352C-52E0-A874-AF2B-D825AF7FC7CE}"/>
                </a:ext>
              </a:extLst>
            </p:cNvPr>
            <p:cNvSpPr/>
            <p:nvPr/>
          </p:nvSpPr>
          <p:spPr>
            <a:xfrm>
              <a:off x="14274983" y="2777423"/>
              <a:ext cx="666863" cy="666860"/>
            </a:xfrm>
            <a:prstGeom prst="rect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269" tIns="68634" rIns="137269" bIns="68634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3003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7" name="íSḷïďe">
              <a:extLst>
                <a:ext uri="{FF2B5EF4-FFF2-40B4-BE49-F238E27FC236}">
                  <a16:creationId xmlns:a16="http://schemas.microsoft.com/office/drawing/2014/main" id="{16B5C458-A162-9927-84DA-8352181FDFB0}"/>
                </a:ext>
              </a:extLst>
            </p:cNvPr>
            <p:cNvSpPr/>
            <p:nvPr/>
          </p:nvSpPr>
          <p:spPr>
            <a:xfrm>
              <a:off x="1305708" y="2786221"/>
              <a:ext cx="666863" cy="666860"/>
            </a:xfrm>
            <a:prstGeom prst="rect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3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269" tIns="68634" rIns="137269" bIns="68634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3003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8" name="îś1ïḑé">
              <a:extLst>
                <a:ext uri="{FF2B5EF4-FFF2-40B4-BE49-F238E27FC236}">
                  <a16:creationId xmlns:a16="http://schemas.microsoft.com/office/drawing/2014/main" id="{9976E358-6FB2-5188-F7C5-DCADB731A25C}"/>
                </a:ext>
              </a:extLst>
            </p:cNvPr>
            <p:cNvSpPr txBox="1"/>
            <p:nvPr/>
          </p:nvSpPr>
          <p:spPr>
            <a:xfrm>
              <a:off x="2151711" y="2867365"/>
              <a:ext cx="3835442" cy="48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2744"/>
              <a:r>
                <a:rPr lang="zh-CN" altLang="en-US" sz="2000" dirty="0">
                  <a:solidFill>
                    <a:schemeClr val="accent3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离线</a:t>
              </a:r>
              <a:r>
                <a:rPr lang="en-US" altLang="zh-CN" sz="2000" dirty="0">
                  <a:solidFill>
                    <a:schemeClr val="accent3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/</a:t>
              </a:r>
              <a:r>
                <a:rPr lang="zh-CN" altLang="en-US" sz="2000" dirty="0">
                  <a:solidFill>
                    <a:schemeClr val="accent3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近实时</a:t>
              </a:r>
              <a:r>
                <a:rPr lang="zh-CN" altLang="en-US" sz="2000" dirty="0">
                  <a:solidFill>
                    <a:prstClr val="black"/>
                  </a:solidFill>
                  <a:ea typeface="腾讯体 W7" panose="020C08030202040F0204" pitchFamily="34" charset="-122"/>
                </a:rPr>
                <a:t>数仓分</a:t>
              </a:r>
              <a:r>
                <a:rPr lang="zh-CN" altLang="en-US" sz="2000" dirty="0">
                  <a:solidFill>
                    <a:prstClr val="black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析</a:t>
              </a:r>
              <a:endParaRPr lang="en-US" altLang="zh-CN" sz="2000" dirty="0">
                <a:solidFill>
                  <a:prstClr val="black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9" name="ïṥļíďê">
              <a:extLst>
                <a:ext uri="{FF2B5EF4-FFF2-40B4-BE49-F238E27FC236}">
                  <a16:creationId xmlns:a16="http://schemas.microsoft.com/office/drawing/2014/main" id="{F05711DA-0E19-A1A7-6469-A85F01BA8684}"/>
                </a:ext>
              </a:extLst>
            </p:cNvPr>
            <p:cNvSpPr txBox="1"/>
            <p:nvPr/>
          </p:nvSpPr>
          <p:spPr>
            <a:xfrm>
              <a:off x="11140466" y="2876830"/>
              <a:ext cx="3264750" cy="48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2744"/>
              <a:r>
                <a:rPr lang="zh-CN" altLang="en-US" sz="2000" dirty="0">
                  <a:solidFill>
                    <a:schemeClr val="accent4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交互式</a:t>
              </a:r>
              <a:r>
                <a:rPr lang="zh-CN" altLang="en-US" sz="20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数据湖探索</a:t>
              </a:r>
              <a:endParaRPr lang="en-US" altLang="zh-CN" sz="20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10" name="iconfont-11672-5428390">
              <a:extLst>
                <a:ext uri="{FF2B5EF4-FFF2-40B4-BE49-F238E27FC236}">
                  <a16:creationId xmlns:a16="http://schemas.microsoft.com/office/drawing/2014/main" id="{6D246B97-FD16-D02F-46D8-698B70D40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34419" y="2908718"/>
              <a:ext cx="423025" cy="423025"/>
            </a:xfrm>
            <a:custGeom>
              <a:avLst/>
              <a:gdLst>
                <a:gd name="T0" fmla="*/ 6400 w 12800"/>
                <a:gd name="T1" fmla="*/ 12800 h 12800"/>
                <a:gd name="T2" fmla="*/ 0 w 12800"/>
                <a:gd name="T3" fmla="*/ 6400 h 12800"/>
                <a:gd name="T4" fmla="*/ 6400 w 12800"/>
                <a:gd name="T5" fmla="*/ 0 h 12800"/>
                <a:gd name="T6" fmla="*/ 12800 w 12800"/>
                <a:gd name="T7" fmla="*/ 6400 h 12800"/>
                <a:gd name="T8" fmla="*/ 6400 w 12800"/>
                <a:gd name="T9" fmla="*/ 12800 h 12800"/>
                <a:gd name="T10" fmla="*/ 6400 w 12800"/>
                <a:gd name="T11" fmla="*/ 11200 h 12800"/>
                <a:gd name="T12" fmla="*/ 11112 w 12800"/>
                <a:gd name="T13" fmla="*/ 7276 h 12800"/>
                <a:gd name="T14" fmla="*/ 5834 w 12800"/>
                <a:gd name="T15" fmla="*/ 6966 h 12800"/>
                <a:gd name="T16" fmla="*/ 2440 w 12800"/>
                <a:gd name="T17" fmla="*/ 6966 h 12800"/>
                <a:gd name="T18" fmla="*/ 1867 w 12800"/>
                <a:gd name="T19" fmla="*/ 7914 h 12800"/>
                <a:gd name="T20" fmla="*/ 6400 w 12800"/>
                <a:gd name="T21" fmla="*/ 11200 h 12800"/>
                <a:gd name="T22" fmla="*/ 6400 w 12800"/>
                <a:gd name="T23" fmla="*/ 1600 h 12800"/>
                <a:gd name="T24" fmla="*/ 1688 w 12800"/>
                <a:gd name="T25" fmla="*/ 5524 h 12800"/>
                <a:gd name="T26" fmla="*/ 6966 w 12800"/>
                <a:gd name="T27" fmla="*/ 5834 h 12800"/>
                <a:gd name="T28" fmla="*/ 10359 w 12800"/>
                <a:gd name="T29" fmla="*/ 5834 h 12800"/>
                <a:gd name="T30" fmla="*/ 10933 w 12800"/>
                <a:gd name="T31" fmla="*/ 4886 h 12800"/>
                <a:gd name="T32" fmla="*/ 6400 w 12800"/>
                <a:gd name="T33" fmla="*/ 160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00" h="12800">
                  <a:moveTo>
                    <a:pt x="6400" y="12800"/>
                  </a:moveTo>
                  <a:cubicBezTo>
                    <a:pt x="2866" y="12800"/>
                    <a:pt x="0" y="9934"/>
                    <a:pt x="0" y="6400"/>
                  </a:cubicBezTo>
                  <a:cubicBezTo>
                    <a:pt x="0" y="2866"/>
                    <a:pt x="2866" y="0"/>
                    <a:pt x="6400" y="0"/>
                  </a:cubicBezTo>
                  <a:cubicBezTo>
                    <a:pt x="9934" y="0"/>
                    <a:pt x="12800" y="2866"/>
                    <a:pt x="12800" y="6400"/>
                  </a:cubicBezTo>
                  <a:cubicBezTo>
                    <a:pt x="12800" y="9934"/>
                    <a:pt x="9934" y="12800"/>
                    <a:pt x="6400" y="12800"/>
                  </a:cubicBezTo>
                  <a:close/>
                  <a:moveTo>
                    <a:pt x="6400" y="11200"/>
                  </a:moveTo>
                  <a:cubicBezTo>
                    <a:pt x="8751" y="11200"/>
                    <a:pt x="10699" y="9507"/>
                    <a:pt x="11112" y="7276"/>
                  </a:cubicBezTo>
                  <a:cubicBezTo>
                    <a:pt x="9542" y="8502"/>
                    <a:pt x="7278" y="8410"/>
                    <a:pt x="5834" y="6966"/>
                  </a:cubicBezTo>
                  <a:cubicBezTo>
                    <a:pt x="4897" y="6028"/>
                    <a:pt x="3377" y="6028"/>
                    <a:pt x="2440" y="6966"/>
                  </a:cubicBezTo>
                  <a:cubicBezTo>
                    <a:pt x="2166" y="7241"/>
                    <a:pt x="1981" y="7568"/>
                    <a:pt x="1867" y="7914"/>
                  </a:cubicBezTo>
                  <a:cubicBezTo>
                    <a:pt x="2504" y="9818"/>
                    <a:pt x="4282" y="11200"/>
                    <a:pt x="6400" y="11200"/>
                  </a:cubicBezTo>
                  <a:close/>
                  <a:moveTo>
                    <a:pt x="6400" y="1600"/>
                  </a:moveTo>
                  <a:cubicBezTo>
                    <a:pt x="4049" y="1600"/>
                    <a:pt x="2101" y="3293"/>
                    <a:pt x="1688" y="5524"/>
                  </a:cubicBezTo>
                  <a:cubicBezTo>
                    <a:pt x="3258" y="4298"/>
                    <a:pt x="5522" y="4390"/>
                    <a:pt x="6966" y="5834"/>
                  </a:cubicBezTo>
                  <a:cubicBezTo>
                    <a:pt x="7903" y="6772"/>
                    <a:pt x="9422" y="6772"/>
                    <a:pt x="10359" y="5834"/>
                  </a:cubicBezTo>
                  <a:cubicBezTo>
                    <a:pt x="10634" y="5559"/>
                    <a:pt x="10818" y="5232"/>
                    <a:pt x="10933" y="4886"/>
                  </a:cubicBezTo>
                  <a:cubicBezTo>
                    <a:pt x="10296" y="2982"/>
                    <a:pt x="8518" y="1600"/>
                    <a:pt x="6400" y="16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72744"/>
              <a:endParaRPr lang="en-US" sz="2703">
                <a:solidFill>
                  <a:prstClr val="white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11" name="iconfont-1188-857663">
              <a:extLst>
                <a:ext uri="{FF2B5EF4-FFF2-40B4-BE49-F238E27FC236}">
                  <a16:creationId xmlns:a16="http://schemas.microsoft.com/office/drawing/2014/main" id="{1CECED2E-FD1B-2074-9BE0-0F2E4181C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5223" y="2877324"/>
              <a:ext cx="457628" cy="431035"/>
            </a:xfrm>
            <a:custGeom>
              <a:avLst/>
              <a:gdLst>
                <a:gd name="T0" fmla="*/ 12703 w 12906"/>
                <a:gd name="T1" fmla="*/ 4391 h 12156"/>
                <a:gd name="T2" fmla="*/ 6813 w 12906"/>
                <a:gd name="T3" fmla="*/ 250 h 12156"/>
                <a:gd name="T4" fmla="*/ 6078 w 12906"/>
                <a:gd name="T5" fmla="*/ 266 h 12156"/>
                <a:gd name="T6" fmla="*/ 203 w 12906"/>
                <a:gd name="T7" fmla="*/ 4391 h 12156"/>
                <a:gd name="T8" fmla="*/ 141 w 12906"/>
                <a:gd name="T9" fmla="*/ 5000 h 12156"/>
                <a:gd name="T10" fmla="*/ 734 w 12906"/>
                <a:gd name="T11" fmla="*/ 5141 h 12156"/>
                <a:gd name="T12" fmla="*/ 1141 w 12906"/>
                <a:gd name="T13" fmla="*/ 4844 h 12156"/>
                <a:gd name="T14" fmla="*/ 1141 w 12906"/>
                <a:gd name="T15" fmla="*/ 11672 h 12156"/>
                <a:gd name="T16" fmla="*/ 1609 w 12906"/>
                <a:gd name="T17" fmla="*/ 12141 h 12156"/>
                <a:gd name="T18" fmla="*/ 2078 w 12906"/>
                <a:gd name="T19" fmla="*/ 11672 h 12156"/>
                <a:gd name="T20" fmla="*/ 2078 w 12906"/>
                <a:gd name="T21" fmla="*/ 4219 h 12156"/>
                <a:gd name="T22" fmla="*/ 6453 w 12906"/>
                <a:gd name="T23" fmla="*/ 1125 h 12156"/>
                <a:gd name="T24" fmla="*/ 10906 w 12906"/>
                <a:gd name="T25" fmla="*/ 4266 h 12156"/>
                <a:gd name="T26" fmla="*/ 10906 w 12906"/>
                <a:gd name="T27" fmla="*/ 11687 h 12156"/>
                <a:gd name="T28" fmla="*/ 11375 w 12906"/>
                <a:gd name="T29" fmla="*/ 12156 h 12156"/>
                <a:gd name="T30" fmla="*/ 11844 w 12906"/>
                <a:gd name="T31" fmla="*/ 11687 h 12156"/>
                <a:gd name="T32" fmla="*/ 11844 w 12906"/>
                <a:gd name="T33" fmla="*/ 4937 h 12156"/>
                <a:gd name="T34" fmla="*/ 12156 w 12906"/>
                <a:gd name="T35" fmla="*/ 5141 h 12156"/>
                <a:gd name="T36" fmla="*/ 12750 w 12906"/>
                <a:gd name="T37" fmla="*/ 5000 h 12156"/>
                <a:gd name="T38" fmla="*/ 12703 w 12906"/>
                <a:gd name="T39" fmla="*/ 4391 h 12156"/>
                <a:gd name="T40" fmla="*/ 4063 w 12906"/>
                <a:gd name="T41" fmla="*/ 7922 h 12156"/>
                <a:gd name="T42" fmla="*/ 4266 w 12906"/>
                <a:gd name="T43" fmla="*/ 8125 h 12156"/>
                <a:gd name="T44" fmla="*/ 8719 w 12906"/>
                <a:gd name="T45" fmla="*/ 8125 h 12156"/>
                <a:gd name="T46" fmla="*/ 8922 w 12906"/>
                <a:gd name="T47" fmla="*/ 7922 h 12156"/>
                <a:gd name="T48" fmla="*/ 8922 w 12906"/>
                <a:gd name="T49" fmla="*/ 7516 h 12156"/>
                <a:gd name="T50" fmla="*/ 8719 w 12906"/>
                <a:gd name="T51" fmla="*/ 7312 h 12156"/>
                <a:gd name="T52" fmla="*/ 4266 w 12906"/>
                <a:gd name="T53" fmla="*/ 7312 h 12156"/>
                <a:gd name="T54" fmla="*/ 4063 w 12906"/>
                <a:gd name="T55" fmla="*/ 7516 h 12156"/>
                <a:gd name="T56" fmla="*/ 4063 w 12906"/>
                <a:gd name="T57" fmla="*/ 7922 h 12156"/>
                <a:gd name="T58" fmla="*/ 4063 w 12906"/>
                <a:gd name="T59" fmla="*/ 9453 h 12156"/>
                <a:gd name="T60" fmla="*/ 4266 w 12906"/>
                <a:gd name="T61" fmla="*/ 9656 h 12156"/>
                <a:gd name="T62" fmla="*/ 8719 w 12906"/>
                <a:gd name="T63" fmla="*/ 9656 h 12156"/>
                <a:gd name="T64" fmla="*/ 8922 w 12906"/>
                <a:gd name="T65" fmla="*/ 9453 h 12156"/>
                <a:gd name="T66" fmla="*/ 8922 w 12906"/>
                <a:gd name="T67" fmla="*/ 9047 h 12156"/>
                <a:gd name="T68" fmla="*/ 8719 w 12906"/>
                <a:gd name="T69" fmla="*/ 8844 h 12156"/>
                <a:gd name="T70" fmla="*/ 4266 w 12906"/>
                <a:gd name="T71" fmla="*/ 8844 h 12156"/>
                <a:gd name="T72" fmla="*/ 4063 w 12906"/>
                <a:gd name="T73" fmla="*/ 9047 h 12156"/>
                <a:gd name="T74" fmla="*/ 4063 w 12906"/>
                <a:gd name="T75" fmla="*/ 9453 h 12156"/>
                <a:gd name="T76" fmla="*/ 4266 w 12906"/>
                <a:gd name="T77" fmla="*/ 6547 h 12156"/>
                <a:gd name="T78" fmla="*/ 8719 w 12906"/>
                <a:gd name="T79" fmla="*/ 6547 h 12156"/>
                <a:gd name="T80" fmla="*/ 8922 w 12906"/>
                <a:gd name="T81" fmla="*/ 6344 h 12156"/>
                <a:gd name="T82" fmla="*/ 8922 w 12906"/>
                <a:gd name="T83" fmla="*/ 5937 h 12156"/>
                <a:gd name="T84" fmla="*/ 8719 w 12906"/>
                <a:gd name="T85" fmla="*/ 5734 h 12156"/>
                <a:gd name="T86" fmla="*/ 4266 w 12906"/>
                <a:gd name="T87" fmla="*/ 5734 h 12156"/>
                <a:gd name="T88" fmla="*/ 4063 w 12906"/>
                <a:gd name="T89" fmla="*/ 5937 h 12156"/>
                <a:gd name="T90" fmla="*/ 4063 w 12906"/>
                <a:gd name="T91" fmla="*/ 6344 h 12156"/>
                <a:gd name="T92" fmla="*/ 4266 w 12906"/>
                <a:gd name="T93" fmla="*/ 6547 h 12156"/>
                <a:gd name="T94" fmla="*/ 4063 w 12906"/>
                <a:gd name="T95" fmla="*/ 10922 h 12156"/>
                <a:gd name="T96" fmla="*/ 4266 w 12906"/>
                <a:gd name="T97" fmla="*/ 11125 h 12156"/>
                <a:gd name="T98" fmla="*/ 8719 w 12906"/>
                <a:gd name="T99" fmla="*/ 11125 h 12156"/>
                <a:gd name="T100" fmla="*/ 8922 w 12906"/>
                <a:gd name="T101" fmla="*/ 10922 h 12156"/>
                <a:gd name="T102" fmla="*/ 8922 w 12906"/>
                <a:gd name="T103" fmla="*/ 10516 h 12156"/>
                <a:gd name="T104" fmla="*/ 8719 w 12906"/>
                <a:gd name="T105" fmla="*/ 10312 h 12156"/>
                <a:gd name="T106" fmla="*/ 4266 w 12906"/>
                <a:gd name="T107" fmla="*/ 10312 h 12156"/>
                <a:gd name="T108" fmla="*/ 4063 w 12906"/>
                <a:gd name="T109" fmla="*/ 10516 h 12156"/>
                <a:gd name="T110" fmla="*/ 4063 w 12906"/>
                <a:gd name="T111" fmla="*/ 10922 h 12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906" h="12156">
                  <a:moveTo>
                    <a:pt x="12703" y="4391"/>
                  </a:moveTo>
                  <a:cubicBezTo>
                    <a:pt x="12703" y="4391"/>
                    <a:pt x="6859" y="281"/>
                    <a:pt x="6813" y="250"/>
                  </a:cubicBezTo>
                  <a:cubicBezTo>
                    <a:pt x="6453" y="0"/>
                    <a:pt x="6453" y="0"/>
                    <a:pt x="6078" y="266"/>
                  </a:cubicBezTo>
                  <a:lnTo>
                    <a:pt x="203" y="4391"/>
                  </a:lnTo>
                  <a:cubicBezTo>
                    <a:pt x="16" y="4516"/>
                    <a:pt x="0" y="4797"/>
                    <a:pt x="141" y="5000"/>
                  </a:cubicBezTo>
                  <a:cubicBezTo>
                    <a:pt x="281" y="5203"/>
                    <a:pt x="563" y="5266"/>
                    <a:pt x="734" y="5141"/>
                  </a:cubicBezTo>
                  <a:lnTo>
                    <a:pt x="1141" y="4844"/>
                  </a:lnTo>
                  <a:lnTo>
                    <a:pt x="1141" y="11672"/>
                  </a:lnTo>
                  <a:cubicBezTo>
                    <a:pt x="1141" y="11922"/>
                    <a:pt x="1344" y="12141"/>
                    <a:pt x="1609" y="12141"/>
                  </a:cubicBezTo>
                  <a:cubicBezTo>
                    <a:pt x="1875" y="12141"/>
                    <a:pt x="2078" y="11937"/>
                    <a:pt x="2078" y="11672"/>
                  </a:cubicBezTo>
                  <a:lnTo>
                    <a:pt x="2078" y="4219"/>
                  </a:lnTo>
                  <a:lnTo>
                    <a:pt x="6453" y="1125"/>
                  </a:lnTo>
                  <a:lnTo>
                    <a:pt x="10906" y="4266"/>
                  </a:lnTo>
                  <a:lnTo>
                    <a:pt x="10906" y="11687"/>
                  </a:lnTo>
                  <a:cubicBezTo>
                    <a:pt x="10906" y="11937"/>
                    <a:pt x="11109" y="12156"/>
                    <a:pt x="11375" y="12156"/>
                  </a:cubicBezTo>
                  <a:cubicBezTo>
                    <a:pt x="11625" y="12156"/>
                    <a:pt x="11844" y="11953"/>
                    <a:pt x="11844" y="11687"/>
                  </a:cubicBezTo>
                  <a:lnTo>
                    <a:pt x="11844" y="4937"/>
                  </a:lnTo>
                  <a:lnTo>
                    <a:pt x="12156" y="5141"/>
                  </a:lnTo>
                  <a:cubicBezTo>
                    <a:pt x="12344" y="5266"/>
                    <a:pt x="12594" y="5203"/>
                    <a:pt x="12750" y="5000"/>
                  </a:cubicBezTo>
                  <a:cubicBezTo>
                    <a:pt x="12906" y="4781"/>
                    <a:pt x="12859" y="4516"/>
                    <a:pt x="12703" y="4391"/>
                  </a:cubicBezTo>
                  <a:close/>
                  <a:moveTo>
                    <a:pt x="4063" y="7922"/>
                  </a:moveTo>
                  <a:cubicBezTo>
                    <a:pt x="4063" y="8031"/>
                    <a:pt x="4141" y="8125"/>
                    <a:pt x="4266" y="8125"/>
                  </a:cubicBezTo>
                  <a:lnTo>
                    <a:pt x="8719" y="8125"/>
                  </a:lnTo>
                  <a:cubicBezTo>
                    <a:pt x="8828" y="8125"/>
                    <a:pt x="8922" y="8047"/>
                    <a:pt x="8922" y="7922"/>
                  </a:cubicBezTo>
                  <a:lnTo>
                    <a:pt x="8922" y="7516"/>
                  </a:lnTo>
                  <a:cubicBezTo>
                    <a:pt x="8922" y="7406"/>
                    <a:pt x="8844" y="7312"/>
                    <a:pt x="8719" y="7312"/>
                  </a:cubicBezTo>
                  <a:lnTo>
                    <a:pt x="4266" y="7312"/>
                  </a:lnTo>
                  <a:cubicBezTo>
                    <a:pt x="4156" y="7312"/>
                    <a:pt x="4063" y="7391"/>
                    <a:pt x="4063" y="7516"/>
                  </a:cubicBezTo>
                  <a:lnTo>
                    <a:pt x="4063" y="7922"/>
                  </a:lnTo>
                  <a:close/>
                  <a:moveTo>
                    <a:pt x="4063" y="9453"/>
                  </a:moveTo>
                  <a:cubicBezTo>
                    <a:pt x="4063" y="9562"/>
                    <a:pt x="4141" y="9656"/>
                    <a:pt x="4266" y="9656"/>
                  </a:cubicBezTo>
                  <a:lnTo>
                    <a:pt x="8719" y="9656"/>
                  </a:lnTo>
                  <a:cubicBezTo>
                    <a:pt x="8828" y="9656"/>
                    <a:pt x="8922" y="9578"/>
                    <a:pt x="8922" y="9453"/>
                  </a:cubicBezTo>
                  <a:lnTo>
                    <a:pt x="8922" y="9047"/>
                  </a:lnTo>
                  <a:cubicBezTo>
                    <a:pt x="8922" y="8937"/>
                    <a:pt x="8844" y="8844"/>
                    <a:pt x="8719" y="8844"/>
                  </a:cubicBezTo>
                  <a:lnTo>
                    <a:pt x="4266" y="8844"/>
                  </a:lnTo>
                  <a:cubicBezTo>
                    <a:pt x="4156" y="8844"/>
                    <a:pt x="4063" y="8922"/>
                    <a:pt x="4063" y="9047"/>
                  </a:cubicBezTo>
                  <a:lnTo>
                    <a:pt x="4063" y="9453"/>
                  </a:lnTo>
                  <a:close/>
                  <a:moveTo>
                    <a:pt x="4266" y="6547"/>
                  </a:moveTo>
                  <a:lnTo>
                    <a:pt x="8719" y="6547"/>
                  </a:lnTo>
                  <a:cubicBezTo>
                    <a:pt x="8828" y="6547"/>
                    <a:pt x="8922" y="6469"/>
                    <a:pt x="8922" y="6344"/>
                  </a:cubicBezTo>
                  <a:lnTo>
                    <a:pt x="8922" y="5937"/>
                  </a:lnTo>
                  <a:cubicBezTo>
                    <a:pt x="8922" y="5828"/>
                    <a:pt x="8844" y="5734"/>
                    <a:pt x="8719" y="5734"/>
                  </a:cubicBezTo>
                  <a:lnTo>
                    <a:pt x="4266" y="5734"/>
                  </a:lnTo>
                  <a:cubicBezTo>
                    <a:pt x="4156" y="5734"/>
                    <a:pt x="4063" y="5812"/>
                    <a:pt x="4063" y="5937"/>
                  </a:cubicBezTo>
                  <a:lnTo>
                    <a:pt x="4063" y="6344"/>
                  </a:lnTo>
                  <a:cubicBezTo>
                    <a:pt x="4063" y="6437"/>
                    <a:pt x="4141" y="6547"/>
                    <a:pt x="4266" y="6547"/>
                  </a:cubicBezTo>
                  <a:close/>
                  <a:moveTo>
                    <a:pt x="4063" y="10922"/>
                  </a:moveTo>
                  <a:cubicBezTo>
                    <a:pt x="4063" y="11031"/>
                    <a:pt x="4141" y="11125"/>
                    <a:pt x="4266" y="11125"/>
                  </a:cubicBezTo>
                  <a:lnTo>
                    <a:pt x="8719" y="11125"/>
                  </a:lnTo>
                  <a:cubicBezTo>
                    <a:pt x="8828" y="11125"/>
                    <a:pt x="8922" y="11047"/>
                    <a:pt x="8922" y="10922"/>
                  </a:cubicBezTo>
                  <a:lnTo>
                    <a:pt x="8922" y="10516"/>
                  </a:lnTo>
                  <a:cubicBezTo>
                    <a:pt x="8922" y="10406"/>
                    <a:pt x="8844" y="10312"/>
                    <a:pt x="8719" y="10312"/>
                  </a:cubicBezTo>
                  <a:lnTo>
                    <a:pt x="4266" y="10312"/>
                  </a:lnTo>
                  <a:cubicBezTo>
                    <a:pt x="4156" y="10312"/>
                    <a:pt x="4063" y="10391"/>
                    <a:pt x="4063" y="10516"/>
                  </a:cubicBezTo>
                  <a:lnTo>
                    <a:pt x="4063" y="109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72744"/>
              <a:endParaRPr lang="en-US" sz="2703">
                <a:solidFill>
                  <a:prstClr val="white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12" name="iconfont-11244-5317118">
              <a:extLst>
                <a:ext uri="{FF2B5EF4-FFF2-40B4-BE49-F238E27FC236}">
                  <a16:creationId xmlns:a16="http://schemas.microsoft.com/office/drawing/2014/main" id="{766085B9-F7B3-0F01-3A97-17B206AC98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392628" y="2932474"/>
              <a:ext cx="394305" cy="373499"/>
            </a:xfrm>
            <a:custGeom>
              <a:avLst/>
              <a:gdLst>
                <a:gd name="T0" fmla="*/ 11563 w 12160"/>
                <a:gd name="T1" fmla="*/ 1029 h 11518"/>
                <a:gd name="T2" fmla="*/ 10239 w 12160"/>
                <a:gd name="T3" fmla="*/ 480 h 11518"/>
                <a:gd name="T4" fmla="*/ 6080 w 12160"/>
                <a:gd name="T5" fmla="*/ 0 h 11518"/>
                <a:gd name="T6" fmla="*/ 1921 w 12160"/>
                <a:gd name="T7" fmla="*/ 480 h 11518"/>
                <a:gd name="T8" fmla="*/ 597 w 12160"/>
                <a:gd name="T9" fmla="*/ 1029 h 11518"/>
                <a:gd name="T10" fmla="*/ 0 w 12160"/>
                <a:gd name="T11" fmla="*/ 1919 h 11518"/>
                <a:gd name="T12" fmla="*/ 0 w 12160"/>
                <a:gd name="T13" fmla="*/ 9599 h 11518"/>
                <a:gd name="T14" fmla="*/ 597 w 12160"/>
                <a:gd name="T15" fmla="*/ 10489 h 11518"/>
                <a:gd name="T16" fmla="*/ 1921 w 12160"/>
                <a:gd name="T17" fmla="*/ 11038 h 11518"/>
                <a:gd name="T18" fmla="*/ 6080 w 12160"/>
                <a:gd name="T19" fmla="*/ 11518 h 11518"/>
                <a:gd name="T20" fmla="*/ 10239 w 12160"/>
                <a:gd name="T21" fmla="*/ 11038 h 11518"/>
                <a:gd name="T22" fmla="*/ 11563 w 12160"/>
                <a:gd name="T23" fmla="*/ 10489 h 11518"/>
                <a:gd name="T24" fmla="*/ 12160 w 12160"/>
                <a:gd name="T25" fmla="*/ 9598 h 11518"/>
                <a:gd name="T26" fmla="*/ 12160 w 12160"/>
                <a:gd name="T27" fmla="*/ 1918 h 11518"/>
                <a:gd name="T28" fmla="*/ 11563 w 12160"/>
                <a:gd name="T29" fmla="*/ 1028 h 11518"/>
                <a:gd name="T30" fmla="*/ 11563 w 12160"/>
                <a:gd name="T31" fmla="*/ 1029 h 11518"/>
                <a:gd name="T32" fmla="*/ 2093 w 12160"/>
                <a:gd name="T33" fmla="*/ 1096 h 11518"/>
                <a:gd name="T34" fmla="*/ 6080 w 12160"/>
                <a:gd name="T35" fmla="*/ 639 h 11518"/>
                <a:gd name="T36" fmla="*/ 10067 w 12160"/>
                <a:gd name="T37" fmla="*/ 1096 h 11518"/>
                <a:gd name="T38" fmla="*/ 11520 w 12160"/>
                <a:gd name="T39" fmla="*/ 1919 h 11518"/>
                <a:gd name="T40" fmla="*/ 10067 w 12160"/>
                <a:gd name="T41" fmla="*/ 2742 h 11518"/>
                <a:gd name="T42" fmla="*/ 6080 w 12160"/>
                <a:gd name="T43" fmla="*/ 3199 h 11518"/>
                <a:gd name="T44" fmla="*/ 2093 w 12160"/>
                <a:gd name="T45" fmla="*/ 2742 h 11518"/>
                <a:gd name="T46" fmla="*/ 640 w 12160"/>
                <a:gd name="T47" fmla="*/ 1919 h 11518"/>
                <a:gd name="T48" fmla="*/ 2093 w 12160"/>
                <a:gd name="T49" fmla="*/ 1096 h 11518"/>
                <a:gd name="T50" fmla="*/ 10067 w 12160"/>
                <a:gd name="T51" fmla="*/ 10422 h 11518"/>
                <a:gd name="T52" fmla="*/ 6080 w 12160"/>
                <a:gd name="T53" fmla="*/ 10879 h 11518"/>
                <a:gd name="T54" fmla="*/ 2093 w 12160"/>
                <a:gd name="T55" fmla="*/ 10422 h 11518"/>
                <a:gd name="T56" fmla="*/ 640 w 12160"/>
                <a:gd name="T57" fmla="*/ 9599 h 11518"/>
                <a:gd name="T58" fmla="*/ 640 w 12160"/>
                <a:gd name="T59" fmla="*/ 7957 h 11518"/>
                <a:gd name="T60" fmla="*/ 1921 w 12160"/>
                <a:gd name="T61" fmla="*/ 8479 h 11518"/>
                <a:gd name="T62" fmla="*/ 6080 w 12160"/>
                <a:gd name="T63" fmla="*/ 8959 h 11518"/>
                <a:gd name="T64" fmla="*/ 10239 w 12160"/>
                <a:gd name="T65" fmla="*/ 8478 h 11518"/>
                <a:gd name="T66" fmla="*/ 11520 w 12160"/>
                <a:gd name="T67" fmla="*/ 7956 h 11518"/>
                <a:gd name="T68" fmla="*/ 11520 w 12160"/>
                <a:gd name="T69" fmla="*/ 9598 h 11518"/>
                <a:gd name="T70" fmla="*/ 10067 w 12160"/>
                <a:gd name="T71" fmla="*/ 10421 h 11518"/>
                <a:gd name="T72" fmla="*/ 10067 w 12160"/>
                <a:gd name="T73" fmla="*/ 10422 h 11518"/>
                <a:gd name="T74" fmla="*/ 10067 w 12160"/>
                <a:gd name="T75" fmla="*/ 7862 h 11518"/>
                <a:gd name="T76" fmla="*/ 6080 w 12160"/>
                <a:gd name="T77" fmla="*/ 8319 h 11518"/>
                <a:gd name="T78" fmla="*/ 2093 w 12160"/>
                <a:gd name="T79" fmla="*/ 7862 h 11518"/>
                <a:gd name="T80" fmla="*/ 640 w 12160"/>
                <a:gd name="T81" fmla="*/ 7039 h 11518"/>
                <a:gd name="T82" fmla="*/ 640 w 12160"/>
                <a:gd name="T83" fmla="*/ 5397 h 11518"/>
                <a:gd name="T84" fmla="*/ 1921 w 12160"/>
                <a:gd name="T85" fmla="*/ 5919 h 11518"/>
                <a:gd name="T86" fmla="*/ 6080 w 12160"/>
                <a:gd name="T87" fmla="*/ 6399 h 11518"/>
                <a:gd name="T88" fmla="*/ 10239 w 12160"/>
                <a:gd name="T89" fmla="*/ 5919 h 11518"/>
                <a:gd name="T90" fmla="*/ 11520 w 12160"/>
                <a:gd name="T91" fmla="*/ 5397 h 11518"/>
                <a:gd name="T92" fmla="*/ 11520 w 12160"/>
                <a:gd name="T93" fmla="*/ 7039 h 11518"/>
                <a:gd name="T94" fmla="*/ 10067 w 12160"/>
                <a:gd name="T95" fmla="*/ 7862 h 11518"/>
                <a:gd name="T96" fmla="*/ 10067 w 12160"/>
                <a:gd name="T97" fmla="*/ 5302 h 11518"/>
                <a:gd name="T98" fmla="*/ 6080 w 12160"/>
                <a:gd name="T99" fmla="*/ 5759 h 11518"/>
                <a:gd name="T100" fmla="*/ 2093 w 12160"/>
                <a:gd name="T101" fmla="*/ 5302 h 11518"/>
                <a:gd name="T102" fmla="*/ 640 w 12160"/>
                <a:gd name="T103" fmla="*/ 4479 h 11518"/>
                <a:gd name="T104" fmla="*/ 640 w 12160"/>
                <a:gd name="T105" fmla="*/ 2837 h 11518"/>
                <a:gd name="T106" fmla="*/ 1921 w 12160"/>
                <a:gd name="T107" fmla="*/ 3359 h 11518"/>
                <a:gd name="T108" fmla="*/ 6080 w 12160"/>
                <a:gd name="T109" fmla="*/ 3839 h 11518"/>
                <a:gd name="T110" fmla="*/ 10239 w 12160"/>
                <a:gd name="T111" fmla="*/ 3359 h 11518"/>
                <a:gd name="T112" fmla="*/ 11520 w 12160"/>
                <a:gd name="T113" fmla="*/ 2837 h 11518"/>
                <a:gd name="T114" fmla="*/ 11520 w 12160"/>
                <a:gd name="T115" fmla="*/ 4479 h 11518"/>
                <a:gd name="T116" fmla="*/ 10067 w 12160"/>
                <a:gd name="T117" fmla="*/ 5302 h 1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160" h="11518">
                  <a:moveTo>
                    <a:pt x="11563" y="1029"/>
                  </a:moveTo>
                  <a:cubicBezTo>
                    <a:pt x="11245" y="820"/>
                    <a:pt x="10799" y="635"/>
                    <a:pt x="10239" y="480"/>
                  </a:cubicBezTo>
                  <a:cubicBezTo>
                    <a:pt x="9124" y="170"/>
                    <a:pt x="7647" y="0"/>
                    <a:pt x="6080" y="0"/>
                  </a:cubicBezTo>
                  <a:cubicBezTo>
                    <a:pt x="4513" y="0"/>
                    <a:pt x="3036" y="171"/>
                    <a:pt x="1921" y="480"/>
                  </a:cubicBezTo>
                  <a:cubicBezTo>
                    <a:pt x="1360" y="635"/>
                    <a:pt x="915" y="820"/>
                    <a:pt x="597" y="1029"/>
                  </a:cubicBezTo>
                  <a:cubicBezTo>
                    <a:pt x="201" y="1289"/>
                    <a:pt x="0" y="1588"/>
                    <a:pt x="0" y="1919"/>
                  </a:cubicBezTo>
                  <a:lnTo>
                    <a:pt x="0" y="9599"/>
                  </a:lnTo>
                  <a:cubicBezTo>
                    <a:pt x="0" y="9930"/>
                    <a:pt x="201" y="10229"/>
                    <a:pt x="597" y="10489"/>
                  </a:cubicBezTo>
                  <a:cubicBezTo>
                    <a:pt x="915" y="10698"/>
                    <a:pt x="1361" y="10883"/>
                    <a:pt x="1921" y="11038"/>
                  </a:cubicBezTo>
                  <a:cubicBezTo>
                    <a:pt x="3036" y="11348"/>
                    <a:pt x="4513" y="11518"/>
                    <a:pt x="6080" y="11518"/>
                  </a:cubicBezTo>
                  <a:cubicBezTo>
                    <a:pt x="7647" y="11518"/>
                    <a:pt x="9124" y="11347"/>
                    <a:pt x="10239" y="11038"/>
                  </a:cubicBezTo>
                  <a:cubicBezTo>
                    <a:pt x="10800" y="10882"/>
                    <a:pt x="11245" y="10697"/>
                    <a:pt x="11563" y="10489"/>
                  </a:cubicBezTo>
                  <a:cubicBezTo>
                    <a:pt x="11959" y="10229"/>
                    <a:pt x="12160" y="9929"/>
                    <a:pt x="12160" y="9598"/>
                  </a:cubicBezTo>
                  <a:lnTo>
                    <a:pt x="12160" y="1918"/>
                  </a:lnTo>
                  <a:cubicBezTo>
                    <a:pt x="12160" y="1587"/>
                    <a:pt x="11959" y="1288"/>
                    <a:pt x="11563" y="1028"/>
                  </a:cubicBezTo>
                  <a:lnTo>
                    <a:pt x="11563" y="1029"/>
                  </a:lnTo>
                  <a:close/>
                  <a:moveTo>
                    <a:pt x="2093" y="1096"/>
                  </a:moveTo>
                  <a:cubicBezTo>
                    <a:pt x="3154" y="802"/>
                    <a:pt x="4570" y="639"/>
                    <a:pt x="6080" y="639"/>
                  </a:cubicBezTo>
                  <a:cubicBezTo>
                    <a:pt x="7590" y="639"/>
                    <a:pt x="9007" y="802"/>
                    <a:pt x="10067" y="1096"/>
                  </a:cubicBezTo>
                  <a:cubicBezTo>
                    <a:pt x="11216" y="1415"/>
                    <a:pt x="11520" y="1774"/>
                    <a:pt x="11520" y="1919"/>
                  </a:cubicBezTo>
                  <a:cubicBezTo>
                    <a:pt x="11520" y="2064"/>
                    <a:pt x="11217" y="2423"/>
                    <a:pt x="10067" y="2742"/>
                  </a:cubicBezTo>
                  <a:cubicBezTo>
                    <a:pt x="9006" y="3036"/>
                    <a:pt x="7590" y="3199"/>
                    <a:pt x="6080" y="3199"/>
                  </a:cubicBezTo>
                  <a:cubicBezTo>
                    <a:pt x="4570" y="3199"/>
                    <a:pt x="3153" y="3036"/>
                    <a:pt x="2093" y="2742"/>
                  </a:cubicBezTo>
                  <a:cubicBezTo>
                    <a:pt x="944" y="2423"/>
                    <a:pt x="640" y="2064"/>
                    <a:pt x="640" y="1919"/>
                  </a:cubicBezTo>
                  <a:cubicBezTo>
                    <a:pt x="640" y="1774"/>
                    <a:pt x="943" y="1415"/>
                    <a:pt x="2093" y="1096"/>
                  </a:cubicBezTo>
                  <a:close/>
                  <a:moveTo>
                    <a:pt x="10067" y="10422"/>
                  </a:moveTo>
                  <a:cubicBezTo>
                    <a:pt x="9006" y="10716"/>
                    <a:pt x="7590" y="10879"/>
                    <a:pt x="6080" y="10879"/>
                  </a:cubicBezTo>
                  <a:cubicBezTo>
                    <a:pt x="4570" y="10879"/>
                    <a:pt x="3153" y="10716"/>
                    <a:pt x="2093" y="10422"/>
                  </a:cubicBezTo>
                  <a:cubicBezTo>
                    <a:pt x="944" y="10103"/>
                    <a:pt x="640" y="9744"/>
                    <a:pt x="640" y="9599"/>
                  </a:cubicBezTo>
                  <a:lnTo>
                    <a:pt x="640" y="7957"/>
                  </a:lnTo>
                  <a:cubicBezTo>
                    <a:pt x="955" y="8155"/>
                    <a:pt x="1385" y="8330"/>
                    <a:pt x="1921" y="8479"/>
                  </a:cubicBezTo>
                  <a:cubicBezTo>
                    <a:pt x="3036" y="8789"/>
                    <a:pt x="4513" y="8959"/>
                    <a:pt x="6080" y="8959"/>
                  </a:cubicBezTo>
                  <a:cubicBezTo>
                    <a:pt x="7647" y="8959"/>
                    <a:pt x="9124" y="8788"/>
                    <a:pt x="10239" y="8478"/>
                  </a:cubicBezTo>
                  <a:cubicBezTo>
                    <a:pt x="10775" y="8329"/>
                    <a:pt x="11206" y="8154"/>
                    <a:pt x="11520" y="7956"/>
                  </a:cubicBezTo>
                  <a:lnTo>
                    <a:pt x="11520" y="9598"/>
                  </a:lnTo>
                  <a:cubicBezTo>
                    <a:pt x="11520" y="9744"/>
                    <a:pt x="11217" y="10102"/>
                    <a:pt x="10067" y="10421"/>
                  </a:cubicBezTo>
                  <a:lnTo>
                    <a:pt x="10067" y="10422"/>
                  </a:lnTo>
                  <a:close/>
                  <a:moveTo>
                    <a:pt x="10067" y="7862"/>
                  </a:moveTo>
                  <a:cubicBezTo>
                    <a:pt x="9006" y="8156"/>
                    <a:pt x="7590" y="8319"/>
                    <a:pt x="6080" y="8319"/>
                  </a:cubicBezTo>
                  <a:cubicBezTo>
                    <a:pt x="4570" y="8319"/>
                    <a:pt x="3153" y="8156"/>
                    <a:pt x="2093" y="7862"/>
                  </a:cubicBezTo>
                  <a:cubicBezTo>
                    <a:pt x="944" y="7543"/>
                    <a:pt x="640" y="7184"/>
                    <a:pt x="640" y="7039"/>
                  </a:cubicBezTo>
                  <a:lnTo>
                    <a:pt x="640" y="5397"/>
                  </a:lnTo>
                  <a:cubicBezTo>
                    <a:pt x="955" y="5595"/>
                    <a:pt x="1385" y="5770"/>
                    <a:pt x="1921" y="5919"/>
                  </a:cubicBezTo>
                  <a:cubicBezTo>
                    <a:pt x="3036" y="6229"/>
                    <a:pt x="4513" y="6399"/>
                    <a:pt x="6080" y="6399"/>
                  </a:cubicBezTo>
                  <a:cubicBezTo>
                    <a:pt x="7647" y="6399"/>
                    <a:pt x="9124" y="6228"/>
                    <a:pt x="10239" y="5919"/>
                  </a:cubicBezTo>
                  <a:cubicBezTo>
                    <a:pt x="10775" y="5770"/>
                    <a:pt x="11206" y="5595"/>
                    <a:pt x="11520" y="5397"/>
                  </a:cubicBezTo>
                  <a:lnTo>
                    <a:pt x="11520" y="7039"/>
                  </a:lnTo>
                  <a:cubicBezTo>
                    <a:pt x="11520" y="7184"/>
                    <a:pt x="11217" y="7543"/>
                    <a:pt x="10067" y="7862"/>
                  </a:cubicBezTo>
                  <a:close/>
                  <a:moveTo>
                    <a:pt x="10067" y="5302"/>
                  </a:moveTo>
                  <a:cubicBezTo>
                    <a:pt x="9006" y="5596"/>
                    <a:pt x="7590" y="5759"/>
                    <a:pt x="6080" y="5759"/>
                  </a:cubicBezTo>
                  <a:cubicBezTo>
                    <a:pt x="4570" y="5759"/>
                    <a:pt x="3153" y="5596"/>
                    <a:pt x="2093" y="5302"/>
                  </a:cubicBezTo>
                  <a:cubicBezTo>
                    <a:pt x="944" y="4983"/>
                    <a:pt x="640" y="4624"/>
                    <a:pt x="640" y="4479"/>
                  </a:cubicBezTo>
                  <a:lnTo>
                    <a:pt x="640" y="2837"/>
                  </a:lnTo>
                  <a:cubicBezTo>
                    <a:pt x="955" y="3035"/>
                    <a:pt x="1385" y="3210"/>
                    <a:pt x="1921" y="3359"/>
                  </a:cubicBezTo>
                  <a:cubicBezTo>
                    <a:pt x="3036" y="3669"/>
                    <a:pt x="4513" y="3839"/>
                    <a:pt x="6080" y="3839"/>
                  </a:cubicBezTo>
                  <a:cubicBezTo>
                    <a:pt x="7647" y="3839"/>
                    <a:pt x="9124" y="3668"/>
                    <a:pt x="10239" y="3359"/>
                  </a:cubicBezTo>
                  <a:cubicBezTo>
                    <a:pt x="10775" y="3210"/>
                    <a:pt x="11206" y="3035"/>
                    <a:pt x="11520" y="2837"/>
                  </a:cubicBezTo>
                  <a:lnTo>
                    <a:pt x="11520" y="4479"/>
                  </a:lnTo>
                  <a:cubicBezTo>
                    <a:pt x="11520" y="4624"/>
                    <a:pt x="11217" y="4983"/>
                    <a:pt x="10067" y="5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72744"/>
              <a:endParaRPr lang="en-US" sz="2703">
                <a:solidFill>
                  <a:prstClr val="white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595D6F0-4FF3-23FC-3A1E-7D7C9E53FB15}"/>
                </a:ext>
              </a:extLst>
            </p:cNvPr>
            <p:cNvSpPr/>
            <p:nvPr/>
          </p:nvSpPr>
          <p:spPr>
            <a:xfrm>
              <a:off x="1378868" y="3652579"/>
              <a:ext cx="4372535" cy="4880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400" dirty="0">
                  <a:solidFill>
                    <a:srgbClr val="3971F8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企业进行海量数据分析时，通常面临性能、稳定性、时效性、复杂性等方面的挑战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离线／实时数据增量入湖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分布式计算引擎、查询引擎、湖存储引擎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自适应</a:t>
              </a:r>
              <a:r>
                <a:rPr lang="en-US" altLang="zh-CN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shuffle</a:t>
              </a: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、多级缓存、分区、索引推荐等内核增强特性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提供极速、稳定、经济、开箱即用的</a:t>
              </a:r>
              <a:r>
                <a:rPr lang="en-US" altLang="zh-CN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PB</a:t>
              </a: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级数据离线／实时分析服务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86C5664-5F6B-A767-1F50-9A0F52E61326}"/>
                </a:ext>
              </a:extLst>
            </p:cNvPr>
            <p:cNvSpPr/>
            <p:nvPr/>
          </p:nvSpPr>
          <p:spPr>
            <a:xfrm>
              <a:off x="10095157" y="3656027"/>
              <a:ext cx="3490213" cy="42660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400" dirty="0">
                  <a:solidFill>
                    <a:srgbClr val="3971F8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灵活自助地探索数据，随时满足个性化查询需求</a:t>
              </a:r>
              <a:endParaRPr lang="en-US" altLang="zh-CN" sz="1400" dirty="0">
                <a:solidFill>
                  <a:srgbClr val="3971F8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0" lvl="1" algn="ctr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CN" sz="1652" dirty="0">
                <a:solidFill>
                  <a:srgbClr val="3971F8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白屏化操作，使用标准</a:t>
              </a:r>
              <a:r>
                <a:rPr lang="en-US" altLang="zh-CN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SQL</a:t>
              </a: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即可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各类业务指标灵活的交互式查询和数据探索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领先的多级缓存加速技术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排队并发模型提升查询效率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5D7DF88-1B62-BBCB-E14B-99A15DF841C0}"/>
                </a:ext>
              </a:extLst>
            </p:cNvPr>
            <p:cNvSpPr/>
            <p:nvPr/>
          </p:nvSpPr>
          <p:spPr>
            <a:xfrm>
              <a:off x="13945382" y="3639091"/>
              <a:ext cx="3146962" cy="3271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400" dirty="0">
                  <a:solidFill>
                    <a:srgbClr val="3971F8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多源异构数据联邦分析，打破数据孤岛</a:t>
              </a:r>
              <a:endParaRPr lang="en-US" altLang="zh-CN" sz="1400" dirty="0">
                <a:solidFill>
                  <a:srgbClr val="3971F8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0" lvl="1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分散在不同系统中的数据，统一查询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统一元数据管理，一个数据视图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极速联邦查询引擎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17" name="íšļíḑê">
              <a:extLst>
                <a:ext uri="{FF2B5EF4-FFF2-40B4-BE49-F238E27FC236}">
                  <a16:creationId xmlns:a16="http://schemas.microsoft.com/office/drawing/2014/main" id="{8A014E34-68E3-FA9F-9BE9-A9863339E17F}"/>
                </a:ext>
              </a:extLst>
            </p:cNvPr>
            <p:cNvSpPr/>
            <p:nvPr/>
          </p:nvSpPr>
          <p:spPr>
            <a:xfrm>
              <a:off x="6475032" y="2777423"/>
              <a:ext cx="666863" cy="666860"/>
            </a:xfrm>
            <a:prstGeom prst="rect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269" tIns="68634" rIns="137269" bIns="68634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3003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18" name="îŝľîḑe">
              <a:extLst>
                <a:ext uri="{FF2B5EF4-FFF2-40B4-BE49-F238E27FC236}">
                  <a16:creationId xmlns:a16="http://schemas.microsoft.com/office/drawing/2014/main" id="{B131BC08-47D8-B57A-2204-5EC384FE46A5}"/>
                </a:ext>
              </a:extLst>
            </p:cNvPr>
            <p:cNvSpPr txBox="1"/>
            <p:nvPr/>
          </p:nvSpPr>
          <p:spPr>
            <a:xfrm>
              <a:off x="7317244" y="2856736"/>
              <a:ext cx="3835442" cy="48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2744"/>
              <a:r>
                <a:rPr lang="zh-CN" altLang="en-US" sz="2000" dirty="0">
                  <a:solidFill>
                    <a:schemeClr val="accent2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数据科学</a:t>
              </a:r>
              <a:endParaRPr lang="en-US" altLang="zh-CN" sz="2000" dirty="0">
                <a:solidFill>
                  <a:prstClr val="black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19" name="iconfont-11244-5317118">
              <a:extLst>
                <a:ext uri="{FF2B5EF4-FFF2-40B4-BE49-F238E27FC236}">
                  <a16:creationId xmlns:a16="http://schemas.microsoft.com/office/drawing/2014/main" id="{122D0614-1DA9-5E35-6995-EC15A56CAD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2677" y="2932474"/>
              <a:ext cx="394305" cy="373499"/>
            </a:xfrm>
            <a:custGeom>
              <a:avLst/>
              <a:gdLst>
                <a:gd name="T0" fmla="*/ 11563 w 12160"/>
                <a:gd name="T1" fmla="*/ 1029 h 11518"/>
                <a:gd name="T2" fmla="*/ 10239 w 12160"/>
                <a:gd name="T3" fmla="*/ 480 h 11518"/>
                <a:gd name="T4" fmla="*/ 6080 w 12160"/>
                <a:gd name="T5" fmla="*/ 0 h 11518"/>
                <a:gd name="T6" fmla="*/ 1921 w 12160"/>
                <a:gd name="T7" fmla="*/ 480 h 11518"/>
                <a:gd name="T8" fmla="*/ 597 w 12160"/>
                <a:gd name="T9" fmla="*/ 1029 h 11518"/>
                <a:gd name="T10" fmla="*/ 0 w 12160"/>
                <a:gd name="T11" fmla="*/ 1919 h 11518"/>
                <a:gd name="T12" fmla="*/ 0 w 12160"/>
                <a:gd name="T13" fmla="*/ 9599 h 11518"/>
                <a:gd name="T14" fmla="*/ 597 w 12160"/>
                <a:gd name="T15" fmla="*/ 10489 h 11518"/>
                <a:gd name="T16" fmla="*/ 1921 w 12160"/>
                <a:gd name="T17" fmla="*/ 11038 h 11518"/>
                <a:gd name="T18" fmla="*/ 6080 w 12160"/>
                <a:gd name="T19" fmla="*/ 11518 h 11518"/>
                <a:gd name="T20" fmla="*/ 10239 w 12160"/>
                <a:gd name="T21" fmla="*/ 11038 h 11518"/>
                <a:gd name="T22" fmla="*/ 11563 w 12160"/>
                <a:gd name="T23" fmla="*/ 10489 h 11518"/>
                <a:gd name="T24" fmla="*/ 12160 w 12160"/>
                <a:gd name="T25" fmla="*/ 9598 h 11518"/>
                <a:gd name="T26" fmla="*/ 12160 w 12160"/>
                <a:gd name="T27" fmla="*/ 1918 h 11518"/>
                <a:gd name="T28" fmla="*/ 11563 w 12160"/>
                <a:gd name="T29" fmla="*/ 1028 h 11518"/>
                <a:gd name="T30" fmla="*/ 11563 w 12160"/>
                <a:gd name="T31" fmla="*/ 1029 h 11518"/>
                <a:gd name="T32" fmla="*/ 2093 w 12160"/>
                <a:gd name="T33" fmla="*/ 1096 h 11518"/>
                <a:gd name="T34" fmla="*/ 6080 w 12160"/>
                <a:gd name="T35" fmla="*/ 639 h 11518"/>
                <a:gd name="T36" fmla="*/ 10067 w 12160"/>
                <a:gd name="T37" fmla="*/ 1096 h 11518"/>
                <a:gd name="T38" fmla="*/ 11520 w 12160"/>
                <a:gd name="T39" fmla="*/ 1919 h 11518"/>
                <a:gd name="T40" fmla="*/ 10067 w 12160"/>
                <a:gd name="T41" fmla="*/ 2742 h 11518"/>
                <a:gd name="T42" fmla="*/ 6080 w 12160"/>
                <a:gd name="T43" fmla="*/ 3199 h 11518"/>
                <a:gd name="T44" fmla="*/ 2093 w 12160"/>
                <a:gd name="T45" fmla="*/ 2742 h 11518"/>
                <a:gd name="T46" fmla="*/ 640 w 12160"/>
                <a:gd name="T47" fmla="*/ 1919 h 11518"/>
                <a:gd name="T48" fmla="*/ 2093 w 12160"/>
                <a:gd name="T49" fmla="*/ 1096 h 11518"/>
                <a:gd name="T50" fmla="*/ 10067 w 12160"/>
                <a:gd name="T51" fmla="*/ 10422 h 11518"/>
                <a:gd name="T52" fmla="*/ 6080 w 12160"/>
                <a:gd name="T53" fmla="*/ 10879 h 11518"/>
                <a:gd name="T54" fmla="*/ 2093 w 12160"/>
                <a:gd name="T55" fmla="*/ 10422 h 11518"/>
                <a:gd name="T56" fmla="*/ 640 w 12160"/>
                <a:gd name="T57" fmla="*/ 9599 h 11518"/>
                <a:gd name="T58" fmla="*/ 640 w 12160"/>
                <a:gd name="T59" fmla="*/ 7957 h 11518"/>
                <a:gd name="T60" fmla="*/ 1921 w 12160"/>
                <a:gd name="T61" fmla="*/ 8479 h 11518"/>
                <a:gd name="T62" fmla="*/ 6080 w 12160"/>
                <a:gd name="T63" fmla="*/ 8959 h 11518"/>
                <a:gd name="T64" fmla="*/ 10239 w 12160"/>
                <a:gd name="T65" fmla="*/ 8478 h 11518"/>
                <a:gd name="T66" fmla="*/ 11520 w 12160"/>
                <a:gd name="T67" fmla="*/ 7956 h 11518"/>
                <a:gd name="T68" fmla="*/ 11520 w 12160"/>
                <a:gd name="T69" fmla="*/ 9598 h 11518"/>
                <a:gd name="T70" fmla="*/ 10067 w 12160"/>
                <a:gd name="T71" fmla="*/ 10421 h 11518"/>
                <a:gd name="T72" fmla="*/ 10067 w 12160"/>
                <a:gd name="T73" fmla="*/ 10422 h 11518"/>
                <a:gd name="T74" fmla="*/ 10067 w 12160"/>
                <a:gd name="T75" fmla="*/ 7862 h 11518"/>
                <a:gd name="T76" fmla="*/ 6080 w 12160"/>
                <a:gd name="T77" fmla="*/ 8319 h 11518"/>
                <a:gd name="T78" fmla="*/ 2093 w 12160"/>
                <a:gd name="T79" fmla="*/ 7862 h 11518"/>
                <a:gd name="T80" fmla="*/ 640 w 12160"/>
                <a:gd name="T81" fmla="*/ 7039 h 11518"/>
                <a:gd name="T82" fmla="*/ 640 w 12160"/>
                <a:gd name="T83" fmla="*/ 5397 h 11518"/>
                <a:gd name="T84" fmla="*/ 1921 w 12160"/>
                <a:gd name="T85" fmla="*/ 5919 h 11518"/>
                <a:gd name="T86" fmla="*/ 6080 w 12160"/>
                <a:gd name="T87" fmla="*/ 6399 h 11518"/>
                <a:gd name="T88" fmla="*/ 10239 w 12160"/>
                <a:gd name="T89" fmla="*/ 5919 h 11518"/>
                <a:gd name="T90" fmla="*/ 11520 w 12160"/>
                <a:gd name="T91" fmla="*/ 5397 h 11518"/>
                <a:gd name="T92" fmla="*/ 11520 w 12160"/>
                <a:gd name="T93" fmla="*/ 7039 h 11518"/>
                <a:gd name="T94" fmla="*/ 10067 w 12160"/>
                <a:gd name="T95" fmla="*/ 7862 h 11518"/>
                <a:gd name="T96" fmla="*/ 10067 w 12160"/>
                <a:gd name="T97" fmla="*/ 5302 h 11518"/>
                <a:gd name="T98" fmla="*/ 6080 w 12160"/>
                <a:gd name="T99" fmla="*/ 5759 h 11518"/>
                <a:gd name="T100" fmla="*/ 2093 w 12160"/>
                <a:gd name="T101" fmla="*/ 5302 h 11518"/>
                <a:gd name="T102" fmla="*/ 640 w 12160"/>
                <a:gd name="T103" fmla="*/ 4479 h 11518"/>
                <a:gd name="T104" fmla="*/ 640 w 12160"/>
                <a:gd name="T105" fmla="*/ 2837 h 11518"/>
                <a:gd name="T106" fmla="*/ 1921 w 12160"/>
                <a:gd name="T107" fmla="*/ 3359 h 11518"/>
                <a:gd name="T108" fmla="*/ 6080 w 12160"/>
                <a:gd name="T109" fmla="*/ 3839 h 11518"/>
                <a:gd name="T110" fmla="*/ 10239 w 12160"/>
                <a:gd name="T111" fmla="*/ 3359 h 11518"/>
                <a:gd name="T112" fmla="*/ 11520 w 12160"/>
                <a:gd name="T113" fmla="*/ 2837 h 11518"/>
                <a:gd name="T114" fmla="*/ 11520 w 12160"/>
                <a:gd name="T115" fmla="*/ 4479 h 11518"/>
                <a:gd name="T116" fmla="*/ 10067 w 12160"/>
                <a:gd name="T117" fmla="*/ 5302 h 1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160" h="11518">
                  <a:moveTo>
                    <a:pt x="11563" y="1029"/>
                  </a:moveTo>
                  <a:cubicBezTo>
                    <a:pt x="11245" y="820"/>
                    <a:pt x="10799" y="635"/>
                    <a:pt x="10239" y="480"/>
                  </a:cubicBezTo>
                  <a:cubicBezTo>
                    <a:pt x="9124" y="170"/>
                    <a:pt x="7647" y="0"/>
                    <a:pt x="6080" y="0"/>
                  </a:cubicBezTo>
                  <a:cubicBezTo>
                    <a:pt x="4513" y="0"/>
                    <a:pt x="3036" y="171"/>
                    <a:pt x="1921" y="480"/>
                  </a:cubicBezTo>
                  <a:cubicBezTo>
                    <a:pt x="1360" y="635"/>
                    <a:pt x="915" y="820"/>
                    <a:pt x="597" y="1029"/>
                  </a:cubicBezTo>
                  <a:cubicBezTo>
                    <a:pt x="201" y="1289"/>
                    <a:pt x="0" y="1588"/>
                    <a:pt x="0" y="1919"/>
                  </a:cubicBezTo>
                  <a:lnTo>
                    <a:pt x="0" y="9599"/>
                  </a:lnTo>
                  <a:cubicBezTo>
                    <a:pt x="0" y="9930"/>
                    <a:pt x="201" y="10229"/>
                    <a:pt x="597" y="10489"/>
                  </a:cubicBezTo>
                  <a:cubicBezTo>
                    <a:pt x="915" y="10698"/>
                    <a:pt x="1361" y="10883"/>
                    <a:pt x="1921" y="11038"/>
                  </a:cubicBezTo>
                  <a:cubicBezTo>
                    <a:pt x="3036" y="11348"/>
                    <a:pt x="4513" y="11518"/>
                    <a:pt x="6080" y="11518"/>
                  </a:cubicBezTo>
                  <a:cubicBezTo>
                    <a:pt x="7647" y="11518"/>
                    <a:pt x="9124" y="11347"/>
                    <a:pt x="10239" y="11038"/>
                  </a:cubicBezTo>
                  <a:cubicBezTo>
                    <a:pt x="10800" y="10882"/>
                    <a:pt x="11245" y="10697"/>
                    <a:pt x="11563" y="10489"/>
                  </a:cubicBezTo>
                  <a:cubicBezTo>
                    <a:pt x="11959" y="10229"/>
                    <a:pt x="12160" y="9929"/>
                    <a:pt x="12160" y="9598"/>
                  </a:cubicBezTo>
                  <a:lnTo>
                    <a:pt x="12160" y="1918"/>
                  </a:lnTo>
                  <a:cubicBezTo>
                    <a:pt x="12160" y="1587"/>
                    <a:pt x="11959" y="1288"/>
                    <a:pt x="11563" y="1028"/>
                  </a:cubicBezTo>
                  <a:lnTo>
                    <a:pt x="11563" y="1029"/>
                  </a:lnTo>
                  <a:close/>
                  <a:moveTo>
                    <a:pt x="2093" y="1096"/>
                  </a:moveTo>
                  <a:cubicBezTo>
                    <a:pt x="3154" y="802"/>
                    <a:pt x="4570" y="639"/>
                    <a:pt x="6080" y="639"/>
                  </a:cubicBezTo>
                  <a:cubicBezTo>
                    <a:pt x="7590" y="639"/>
                    <a:pt x="9007" y="802"/>
                    <a:pt x="10067" y="1096"/>
                  </a:cubicBezTo>
                  <a:cubicBezTo>
                    <a:pt x="11216" y="1415"/>
                    <a:pt x="11520" y="1774"/>
                    <a:pt x="11520" y="1919"/>
                  </a:cubicBezTo>
                  <a:cubicBezTo>
                    <a:pt x="11520" y="2064"/>
                    <a:pt x="11217" y="2423"/>
                    <a:pt x="10067" y="2742"/>
                  </a:cubicBezTo>
                  <a:cubicBezTo>
                    <a:pt x="9006" y="3036"/>
                    <a:pt x="7590" y="3199"/>
                    <a:pt x="6080" y="3199"/>
                  </a:cubicBezTo>
                  <a:cubicBezTo>
                    <a:pt x="4570" y="3199"/>
                    <a:pt x="3153" y="3036"/>
                    <a:pt x="2093" y="2742"/>
                  </a:cubicBezTo>
                  <a:cubicBezTo>
                    <a:pt x="944" y="2423"/>
                    <a:pt x="640" y="2064"/>
                    <a:pt x="640" y="1919"/>
                  </a:cubicBezTo>
                  <a:cubicBezTo>
                    <a:pt x="640" y="1774"/>
                    <a:pt x="943" y="1415"/>
                    <a:pt x="2093" y="1096"/>
                  </a:cubicBezTo>
                  <a:close/>
                  <a:moveTo>
                    <a:pt x="10067" y="10422"/>
                  </a:moveTo>
                  <a:cubicBezTo>
                    <a:pt x="9006" y="10716"/>
                    <a:pt x="7590" y="10879"/>
                    <a:pt x="6080" y="10879"/>
                  </a:cubicBezTo>
                  <a:cubicBezTo>
                    <a:pt x="4570" y="10879"/>
                    <a:pt x="3153" y="10716"/>
                    <a:pt x="2093" y="10422"/>
                  </a:cubicBezTo>
                  <a:cubicBezTo>
                    <a:pt x="944" y="10103"/>
                    <a:pt x="640" y="9744"/>
                    <a:pt x="640" y="9599"/>
                  </a:cubicBezTo>
                  <a:lnTo>
                    <a:pt x="640" y="7957"/>
                  </a:lnTo>
                  <a:cubicBezTo>
                    <a:pt x="955" y="8155"/>
                    <a:pt x="1385" y="8330"/>
                    <a:pt x="1921" y="8479"/>
                  </a:cubicBezTo>
                  <a:cubicBezTo>
                    <a:pt x="3036" y="8789"/>
                    <a:pt x="4513" y="8959"/>
                    <a:pt x="6080" y="8959"/>
                  </a:cubicBezTo>
                  <a:cubicBezTo>
                    <a:pt x="7647" y="8959"/>
                    <a:pt x="9124" y="8788"/>
                    <a:pt x="10239" y="8478"/>
                  </a:cubicBezTo>
                  <a:cubicBezTo>
                    <a:pt x="10775" y="8329"/>
                    <a:pt x="11206" y="8154"/>
                    <a:pt x="11520" y="7956"/>
                  </a:cubicBezTo>
                  <a:lnTo>
                    <a:pt x="11520" y="9598"/>
                  </a:lnTo>
                  <a:cubicBezTo>
                    <a:pt x="11520" y="9744"/>
                    <a:pt x="11217" y="10102"/>
                    <a:pt x="10067" y="10421"/>
                  </a:cubicBezTo>
                  <a:lnTo>
                    <a:pt x="10067" y="10422"/>
                  </a:lnTo>
                  <a:close/>
                  <a:moveTo>
                    <a:pt x="10067" y="7862"/>
                  </a:moveTo>
                  <a:cubicBezTo>
                    <a:pt x="9006" y="8156"/>
                    <a:pt x="7590" y="8319"/>
                    <a:pt x="6080" y="8319"/>
                  </a:cubicBezTo>
                  <a:cubicBezTo>
                    <a:pt x="4570" y="8319"/>
                    <a:pt x="3153" y="8156"/>
                    <a:pt x="2093" y="7862"/>
                  </a:cubicBezTo>
                  <a:cubicBezTo>
                    <a:pt x="944" y="7543"/>
                    <a:pt x="640" y="7184"/>
                    <a:pt x="640" y="7039"/>
                  </a:cubicBezTo>
                  <a:lnTo>
                    <a:pt x="640" y="5397"/>
                  </a:lnTo>
                  <a:cubicBezTo>
                    <a:pt x="955" y="5595"/>
                    <a:pt x="1385" y="5770"/>
                    <a:pt x="1921" y="5919"/>
                  </a:cubicBezTo>
                  <a:cubicBezTo>
                    <a:pt x="3036" y="6229"/>
                    <a:pt x="4513" y="6399"/>
                    <a:pt x="6080" y="6399"/>
                  </a:cubicBezTo>
                  <a:cubicBezTo>
                    <a:pt x="7647" y="6399"/>
                    <a:pt x="9124" y="6228"/>
                    <a:pt x="10239" y="5919"/>
                  </a:cubicBezTo>
                  <a:cubicBezTo>
                    <a:pt x="10775" y="5770"/>
                    <a:pt x="11206" y="5595"/>
                    <a:pt x="11520" y="5397"/>
                  </a:cubicBezTo>
                  <a:lnTo>
                    <a:pt x="11520" y="7039"/>
                  </a:lnTo>
                  <a:cubicBezTo>
                    <a:pt x="11520" y="7184"/>
                    <a:pt x="11217" y="7543"/>
                    <a:pt x="10067" y="7862"/>
                  </a:cubicBezTo>
                  <a:close/>
                  <a:moveTo>
                    <a:pt x="10067" y="5302"/>
                  </a:moveTo>
                  <a:cubicBezTo>
                    <a:pt x="9006" y="5596"/>
                    <a:pt x="7590" y="5759"/>
                    <a:pt x="6080" y="5759"/>
                  </a:cubicBezTo>
                  <a:cubicBezTo>
                    <a:pt x="4570" y="5759"/>
                    <a:pt x="3153" y="5596"/>
                    <a:pt x="2093" y="5302"/>
                  </a:cubicBezTo>
                  <a:cubicBezTo>
                    <a:pt x="944" y="4983"/>
                    <a:pt x="640" y="4624"/>
                    <a:pt x="640" y="4479"/>
                  </a:cubicBezTo>
                  <a:lnTo>
                    <a:pt x="640" y="2837"/>
                  </a:lnTo>
                  <a:cubicBezTo>
                    <a:pt x="955" y="3035"/>
                    <a:pt x="1385" y="3210"/>
                    <a:pt x="1921" y="3359"/>
                  </a:cubicBezTo>
                  <a:cubicBezTo>
                    <a:pt x="3036" y="3669"/>
                    <a:pt x="4513" y="3839"/>
                    <a:pt x="6080" y="3839"/>
                  </a:cubicBezTo>
                  <a:cubicBezTo>
                    <a:pt x="7647" y="3839"/>
                    <a:pt x="9124" y="3668"/>
                    <a:pt x="10239" y="3359"/>
                  </a:cubicBezTo>
                  <a:cubicBezTo>
                    <a:pt x="10775" y="3210"/>
                    <a:pt x="11206" y="3035"/>
                    <a:pt x="11520" y="2837"/>
                  </a:cubicBezTo>
                  <a:lnTo>
                    <a:pt x="11520" y="4479"/>
                  </a:lnTo>
                  <a:cubicBezTo>
                    <a:pt x="11520" y="4624"/>
                    <a:pt x="11217" y="4983"/>
                    <a:pt x="10067" y="5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72744"/>
              <a:endParaRPr lang="en-US" sz="2703">
                <a:solidFill>
                  <a:prstClr val="white"/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61B05E9-98E6-5C41-8E1F-D60772962080}"/>
                </a:ext>
              </a:extLst>
            </p:cNvPr>
            <p:cNvSpPr/>
            <p:nvPr/>
          </p:nvSpPr>
          <p:spPr>
            <a:xfrm>
              <a:off x="5965127" y="3620789"/>
              <a:ext cx="3835442" cy="5492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400" dirty="0">
                  <a:solidFill>
                    <a:srgbClr val="3971F8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数据是</a:t>
              </a:r>
              <a:r>
                <a:rPr lang="en-US" altLang="zh-CN" sz="1400" dirty="0">
                  <a:solidFill>
                    <a:srgbClr val="3971F8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AI</a:t>
              </a:r>
              <a:r>
                <a:rPr lang="zh-CN" altLang="en-US" sz="1400" dirty="0">
                  <a:solidFill>
                    <a:srgbClr val="3971F8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的基础，数据湖则是最适合</a:t>
              </a:r>
              <a:r>
                <a:rPr lang="en-US" altLang="zh-CN" sz="1400" dirty="0">
                  <a:solidFill>
                    <a:srgbClr val="3971F8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AI</a:t>
              </a:r>
              <a:r>
                <a:rPr lang="zh-CN" altLang="en-US" sz="1400" dirty="0">
                  <a:solidFill>
                    <a:srgbClr val="3971F8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场景数据预处理的大数据平台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容器化部署，按需弹性，随用随走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Serverless</a:t>
              </a: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免运维，专家全程支持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支持</a:t>
              </a:r>
              <a:r>
                <a:rPr lang="en-US" altLang="zh-CN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python</a:t>
              </a: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作业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285750" lvl="1" indent="-285750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提供内置机器学习包和自定义镜像</a:t>
              </a:r>
              <a:endParaRPr lang="en-US" altLang="zh-CN" sz="14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0" lvl="1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zh-CN" altLang="en-US" sz="1652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  <a:p>
              <a:pPr marL="0" lvl="1" defTabSz="113453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zh-CN" altLang="en-US" sz="1652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5" name="îŝľîḑe">
            <a:extLst>
              <a:ext uri="{FF2B5EF4-FFF2-40B4-BE49-F238E27FC236}">
                <a16:creationId xmlns:a16="http://schemas.microsoft.com/office/drawing/2014/main" id="{7E55785E-8243-8EC8-E8FB-F6D6A587515D}"/>
              </a:ext>
            </a:extLst>
          </p:cNvPr>
          <p:cNvSpPr txBox="1"/>
          <p:nvPr/>
        </p:nvSpPr>
        <p:spPr>
          <a:xfrm>
            <a:off x="10361981" y="1631107"/>
            <a:ext cx="1489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2744"/>
            <a:r>
              <a:rPr lang="zh-CN" altLang="en-US" sz="2000" dirty="0">
                <a:solidFill>
                  <a:schemeClr val="accent2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联邦</a:t>
            </a:r>
            <a:r>
              <a:rPr lang="zh-CN" altLang="en-US" sz="2000" dirty="0">
                <a:solidFill>
                  <a:prstClr val="black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查询</a:t>
            </a:r>
            <a:endParaRPr lang="en-US" altLang="zh-CN" sz="2000" dirty="0">
              <a:solidFill>
                <a:prstClr val="black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pic>
        <p:nvPicPr>
          <p:cNvPr id="16" name="图片 15" descr="组-11">
            <a:extLst>
              <a:ext uri="{FF2B5EF4-FFF2-40B4-BE49-F238E27FC236}">
                <a16:creationId xmlns:a16="http://schemas.microsoft.com/office/drawing/2014/main" id="{9D490B2D-4F46-9DBA-05F7-042C78996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553" y="6469925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6" name="image 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60000">
            <a:off x="2485300" y="2474975"/>
            <a:ext cx="1909064" cy="1909064"/>
          </a:xfrm>
          <a:prstGeom prst="rect">
            <a:avLst/>
          </a:prstGeom>
        </p:spPr>
      </p:pic>
      <p:pic>
        <p:nvPicPr>
          <p:cNvPr id="9907" name="image 9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65411" y="3242816"/>
            <a:ext cx="1789430" cy="419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2938436" y="3226941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909" name="image 9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70665" y="3556379"/>
            <a:ext cx="3688334" cy="434594"/>
          </a:xfrm>
          <a:prstGeom prst="rect">
            <a:avLst/>
          </a:prstGeom>
        </p:spPr>
      </p:pic>
      <p:pic>
        <p:nvPicPr>
          <p:cNvPr id="99011" name="image 9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096000" y="1253236"/>
            <a:ext cx="4263898" cy="1773427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5400802" y="2674448"/>
            <a:ext cx="5629926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n-US" altLang="zh-CN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DLC </a:t>
            </a:r>
            <a:r>
              <a:rPr lang="zh-CN" altLang="en-US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基于</a:t>
            </a:r>
            <a:r>
              <a:rPr lang="en-US" altLang="zh-CN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Iceberg</a:t>
            </a:r>
            <a:r>
              <a:rPr lang="zh-CN" altLang="en-US" sz="5000" b="0" i="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的</a:t>
            </a:r>
            <a:r>
              <a:rPr lang="en-US" altLang="zh-CN" sz="5000" dirty="0" err="1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Upsert</a:t>
            </a:r>
            <a:r>
              <a:rPr lang="zh-CN" altLang="en-US" sz="5000" dirty="0">
                <a:solidFill>
                  <a:srgbClr val="FFFFFF"/>
                </a:solidFill>
                <a:latin typeface="Alibaba PuHuiTi Heavy" panose="00020600040101010101" charset="-122"/>
                <a:ea typeface="Alibaba PuHuiTi Heavy" panose="00020600040101010101" charset="-122"/>
              </a:rPr>
              <a:t>产品化</a:t>
            </a:r>
            <a:endParaRPr lang="zh-CN" altLang="en-US" sz="5000" b="0" i="0" dirty="0">
              <a:solidFill>
                <a:srgbClr val="FFFFFF"/>
              </a:solid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pic>
        <p:nvPicPr>
          <p:cNvPr id="99013" name="image 90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5580000">
            <a:off x="8892432" y="1751772"/>
            <a:ext cx="712978" cy="711073"/>
          </a:xfrm>
          <a:prstGeom prst="rect">
            <a:avLst/>
          </a:prstGeom>
        </p:spPr>
      </p:pic>
      <p:pic>
        <p:nvPicPr>
          <p:cNvPr id="99014" name="image 90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39227" y="1106677"/>
            <a:ext cx="4644263" cy="4620895"/>
          </a:xfrm>
          <a:prstGeom prst="rect">
            <a:avLst/>
          </a:prstGeom>
        </p:spPr>
      </p:pic>
      <p:pic>
        <p:nvPicPr>
          <p:cNvPr id="99015" name="image 90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864270" y="1828037"/>
            <a:ext cx="3194177" cy="317817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13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806" name="image 8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55689" y="1893704"/>
            <a:ext cx="4031234" cy="538734"/>
          </a:xfrm>
          <a:prstGeom prst="rect">
            <a:avLst/>
          </a:prstGeom>
        </p:spPr>
      </p:pic>
      <p:sp>
        <p:nvSpPr>
          <p:cNvPr id="807" name="Object 807"/>
          <p:cNvSpPr txBox="1"/>
          <p:nvPr/>
        </p:nvSpPr>
        <p:spPr>
          <a:xfrm>
            <a:off x="6855714" y="1941329"/>
            <a:ext cx="4031234" cy="910124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 algn="l">
              <a:lnSpc>
                <a:spcPct val="128000"/>
              </a:lnSpc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solidFill>
                  <a:schemeClr val="bg1"/>
                </a:solidFill>
                <a:ea typeface="FZLanTingHei-R-GBK" panose="02000000000000000000" pitchFamily="2" charset="-122"/>
                <a:sym typeface="PingFang SC Regular"/>
              </a:rPr>
              <a:t>社区</a:t>
            </a:r>
            <a:r>
              <a:rPr lang="en-US" altLang="zh-CN" sz="1400" kern="0" dirty="0">
                <a:solidFill>
                  <a:schemeClr val="bg1"/>
                </a:solidFill>
                <a:ea typeface="FZLanTingHei-R-GBK" panose="02000000000000000000" pitchFamily="2" charset="-122"/>
                <a:sym typeface="PingFang SC Regular"/>
              </a:rPr>
              <a:t>Iceberg </a:t>
            </a:r>
            <a:r>
              <a:rPr lang="en-US" altLang="zh-CN" sz="1400" kern="0" dirty="0" err="1">
                <a:solidFill>
                  <a:schemeClr val="bg1"/>
                </a:solidFill>
                <a:ea typeface="FZLanTingHei-R-GBK" panose="02000000000000000000" pitchFamily="2" charset="-122"/>
                <a:sym typeface="PingFang SC Regular"/>
              </a:rPr>
              <a:t>Flink</a:t>
            </a:r>
            <a:r>
              <a:rPr lang="en-US" altLang="zh-CN" sz="1400" kern="0" dirty="0">
                <a:solidFill>
                  <a:schemeClr val="bg1"/>
                </a:solidFill>
                <a:ea typeface="FZLanTingHei-R-GBK" panose="02000000000000000000" pitchFamily="2" charset="-122"/>
                <a:sym typeface="PingFang SC Regular"/>
              </a:rPr>
              <a:t> Connector</a:t>
            </a:r>
            <a:r>
              <a:rPr lang="zh-CN" altLang="en-US" sz="1400" kern="0" dirty="0">
                <a:solidFill>
                  <a:schemeClr val="bg1"/>
                </a:solidFill>
                <a:ea typeface="FZLanTingHei-R-GBK" panose="02000000000000000000" pitchFamily="2" charset="-122"/>
                <a:sym typeface="PingFang SC Regular"/>
              </a:rPr>
              <a:t>存算分离场景稳定性不足</a:t>
            </a:r>
            <a:endParaRPr lang="en-US" altLang="zh-CN" sz="1400" kern="0" dirty="0">
              <a:solidFill>
                <a:schemeClr val="bg1"/>
              </a:solidFill>
              <a:ea typeface="FZLanTingHei-R-GBK" panose="02000000000000000000" pitchFamily="2" charset="-122"/>
              <a:sym typeface="PingFang SC Regular"/>
            </a:endParaRP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01916" y="1485653"/>
            <a:ext cx="3764153" cy="414020"/>
          </a:xfrm>
          <a:prstGeom prst="rect">
            <a:avLst/>
          </a:prstGeom>
        </p:spPr>
      </p:pic>
      <p:sp>
        <p:nvSpPr>
          <p:cNvPr id="809" name="Object 809"/>
          <p:cNvSpPr txBox="1"/>
          <p:nvPr/>
        </p:nvSpPr>
        <p:spPr>
          <a:xfrm>
            <a:off x="7300341" y="1495178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入湖</a:t>
            </a:r>
          </a:p>
        </p:txBody>
      </p:sp>
      <p:pic>
        <p:nvPicPr>
          <p:cNvPr id="98010" name="image 8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55689" y="5151016"/>
            <a:ext cx="4031234" cy="538734"/>
          </a:xfrm>
          <a:prstGeom prst="rect">
            <a:avLst/>
          </a:prstGeom>
        </p:spPr>
      </p:pic>
      <p:sp>
        <p:nvSpPr>
          <p:cNvPr id="8011" name="Object 8011"/>
          <p:cNvSpPr txBox="1"/>
          <p:nvPr/>
        </p:nvSpPr>
        <p:spPr>
          <a:xfrm>
            <a:off x="6855714" y="5198641"/>
            <a:ext cx="4031234" cy="103763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28000"/>
              </a:lnSpc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当用户存在上千张表</a:t>
            </a:r>
            <a:r>
              <a:rPr lang="en-US" altLang="zh-CN" sz="1400" kern="0" dirty="0" err="1">
                <a:solidFill>
                  <a:schemeClr val="bg1"/>
                </a:solidFill>
                <a:ea typeface="FZLanTingHei-R-GBK" panose="02000000000000000000" pitchFamily="2" charset="-122"/>
              </a:rPr>
              <a:t>Upsert</a:t>
            </a:r>
            <a:r>
              <a:rPr lang="zh-CN" altLang="en-US" sz="14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时，配置管理文件合并、快照过期等优化治理繁琐</a:t>
            </a:r>
            <a:endParaRPr lang="en-US" altLang="zh-CN" sz="1400" kern="0" dirty="0">
              <a:solidFill>
                <a:schemeClr val="bg1"/>
              </a:solidFill>
              <a:ea typeface="FZLanTingHei-R-GBK" panose="02000000000000000000" pitchFamily="2" charset="-122"/>
            </a:endParaRPr>
          </a:p>
          <a:p>
            <a:pPr marL="285750" indent="-285750">
              <a:lnSpc>
                <a:spcPct val="128000"/>
              </a:lnSpc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存算分离创建符合用户场景且满足优化治理的数据表门槛高</a:t>
            </a:r>
            <a:endParaRPr lang="en-US" altLang="zh-CN" sz="1400" kern="0" dirty="0">
              <a:solidFill>
                <a:schemeClr val="bg1"/>
              </a:solidFill>
              <a:ea typeface="FZLanTingHei-R-GBK" panose="02000000000000000000" pitchFamily="2" charset="-122"/>
            </a:endParaRPr>
          </a:p>
        </p:txBody>
      </p:sp>
      <p:pic>
        <p:nvPicPr>
          <p:cNvPr id="98012" name="image 80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08139" y="4761761"/>
            <a:ext cx="3764153" cy="414020"/>
          </a:xfrm>
          <a:prstGeom prst="rect">
            <a:avLst/>
          </a:prstGeom>
        </p:spPr>
      </p:pic>
      <p:sp>
        <p:nvSpPr>
          <p:cNvPr id="8013" name="Object 8013"/>
          <p:cNvSpPr txBox="1"/>
          <p:nvPr/>
        </p:nvSpPr>
        <p:spPr>
          <a:xfrm>
            <a:off x="7306564" y="4771286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易用性</a:t>
            </a:r>
          </a:p>
        </p:txBody>
      </p:sp>
      <p:pic>
        <p:nvPicPr>
          <p:cNvPr id="98014" name="image 80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682740" y="3551790"/>
            <a:ext cx="3959733" cy="538734"/>
          </a:xfrm>
          <a:prstGeom prst="rect">
            <a:avLst/>
          </a:prstGeom>
        </p:spPr>
      </p:pic>
      <p:sp>
        <p:nvSpPr>
          <p:cNvPr id="8015" name="Object 8015"/>
          <p:cNvSpPr txBox="1"/>
          <p:nvPr/>
        </p:nvSpPr>
        <p:spPr>
          <a:xfrm>
            <a:off x="6882765" y="3599414"/>
            <a:ext cx="3937000" cy="899287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28000"/>
              </a:lnSpc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存算分离场景，存储性能对优化治理影响很大</a:t>
            </a:r>
            <a:endParaRPr lang="en-US" altLang="zh-CN" sz="1400" kern="0" dirty="0">
              <a:solidFill>
                <a:schemeClr val="bg1"/>
              </a:solidFill>
              <a:ea typeface="FZLanTingHei-R-GBK" panose="02000000000000000000" pitchFamily="2" charset="-122"/>
            </a:endParaRPr>
          </a:p>
          <a:p>
            <a:pPr marL="285750" indent="-285750">
              <a:lnSpc>
                <a:spcPct val="128000"/>
              </a:lnSpc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读写</a:t>
            </a:r>
            <a:r>
              <a:rPr lang="en-US" altLang="zh-CN" sz="14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IO</a:t>
            </a:r>
            <a:r>
              <a:rPr lang="zh-CN" altLang="en-US" sz="14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放大对小文件合并影响</a:t>
            </a:r>
            <a:endParaRPr lang="en-US" altLang="zh-CN" sz="1400" kern="0" dirty="0">
              <a:solidFill>
                <a:schemeClr val="bg1"/>
              </a:solidFill>
              <a:ea typeface="FZLanTingHei-R-GBK" panose="02000000000000000000" pitchFamily="2" charset="-122"/>
            </a:endParaRPr>
          </a:p>
          <a:p>
            <a:pPr marL="285750" indent="-285750">
              <a:lnSpc>
                <a:spcPct val="128000"/>
              </a:lnSpc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删除</a:t>
            </a:r>
            <a:r>
              <a:rPr lang="en-US" altLang="zh-CN" sz="14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/List</a:t>
            </a:r>
            <a:r>
              <a:rPr lang="zh-CN" altLang="en-US" sz="14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对快照过期、移除孤立文件影响</a:t>
            </a:r>
            <a:endParaRPr lang="en-US" altLang="zh-CN" sz="1400" kern="0" dirty="0">
              <a:solidFill>
                <a:schemeClr val="bg1"/>
              </a:solidFill>
              <a:ea typeface="FZLanTingHei-R-GBK" panose="02000000000000000000" pitchFamily="2" charset="-122"/>
            </a:endParaRPr>
          </a:p>
          <a:p>
            <a:pPr algn="l">
              <a:lnSpc>
                <a:spcPct val="128000"/>
              </a:lnSpc>
            </a:pPr>
            <a:endParaRPr lang="zh-CN" altLang="en-US" sz="11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8016" name="image 80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28967" y="3143612"/>
            <a:ext cx="3764153" cy="414020"/>
          </a:xfrm>
          <a:prstGeom prst="rect">
            <a:avLst/>
          </a:prstGeom>
        </p:spPr>
      </p:pic>
      <p:sp>
        <p:nvSpPr>
          <p:cNvPr id="8017" name="Object 8017"/>
          <p:cNvSpPr txBox="1"/>
          <p:nvPr/>
        </p:nvSpPr>
        <p:spPr>
          <a:xfrm>
            <a:off x="7327392" y="3153137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优化治理</a:t>
            </a:r>
          </a:p>
        </p:txBody>
      </p:sp>
      <p:pic>
        <p:nvPicPr>
          <p:cNvPr id="98018" name="image 80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97394" y="1004189"/>
            <a:ext cx="5339945" cy="5219922"/>
          </a:xfrm>
          <a:prstGeom prst="rect">
            <a:avLst/>
          </a:prstGeom>
        </p:spPr>
      </p:pic>
      <p:pic>
        <p:nvPicPr>
          <p:cNvPr id="98019" name="image 80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863588" y="1419613"/>
            <a:ext cx="353441" cy="371348"/>
          </a:xfrm>
          <a:prstGeom prst="rect">
            <a:avLst/>
          </a:prstGeom>
        </p:spPr>
      </p:pic>
      <p:pic>
        <p:nvPicPr>
          <p:cNvPr id="98020" name="image 80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854571" y="3118085"/>
            <a:ext cx="371348" cy="340487"/>
          </a:xfrm>
          <a:prstGeom prst="rect">
            <a:avLst/>
          </a:prstGeom>
        </p:spPr>
      </p:pic>
      <p:pic>
        <p:nvPicPr>
          <p:cNvPr id="98021" name="image 802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857619" y="4758332"/>
            <a:ext cx="365379" cy="37134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9976CD-FE76-25B5-54D2-EBE56D87F397}"/>
              </a:ext>
            </a:extLst>
          </p:cNvPr>
          <p:cNvSpPr txBox="1"/>
          <p:nvPr/>
        </p:nvSpPr>
        <p:spPr>
          <a:xfrm>
            <a:off x="310419" y="238370"/>
            <a:ext cx="1004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en-US" altLang="zh-CN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DLC</a:t>
            </a:r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技术支撑：</a:t>
            </a:r>
            <a:r>
              <a:rPr lang="en-US" altLang="zh-CN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Iceberg</a:t>
            </a:r>
            <a:r>
              <a:rPr lang="zh-CN" altLang="en-US" sz="32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在存算分离场实践</a:t>
            </a:r>
            <a:endParaRPr lang="en-US" altLang="zh-CN" sz="3200" b="1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Microsoft YaHei Light" charset="-122"/>
              <a:sym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0AD73C0-2F2F-00C0-FA25-D303067D4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67" y="1142403"/>
            <a:ext cx="5051966" cy="521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62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302" name="image 13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03" name="Object 13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306" name="image 13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17981" y="2535682"/>
            <a:ext cx="1887093" cy="420750"/>
          </a:xfrm>
          <a:prstGeom prst="rect">
            <a:avLst/>
          </a:prstGeom>
        </p:spPr>
      </p:pic>
      <p:pic>
        <p:nvPicPr>
          <p:cNvPr id="91307" name="image 13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09794" y="2552827"/>
            <a:ext cx="1887093" cy="420750"/>
          </a:xfrm>
          <a:prstGeom prst="rect">
            <a:avLst/>
          </a:prstGeom>
        </p:spPr>
      </p:pic>
      <p:pic>
        <p:nvPicPr>
          <p:cNvPr id="91308" name="image 13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04680" y="2517267"/>
            <a:ext cx="1887093" cy="420750"/>
          </a:xfrm>
          <a:prstGeom prst="rect">
            <a:avLst/>
          </a:prstGeom>
        </p:spPr>
      </p:pic>
      <p:pic>
        <p:nvPicPr>
          <p:cNvPr id="91309" name="image 13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8037" y="3038856"/>
            <a:ext cx="2028570" cy="792480"/>
          </a:xfrm>
          <a:prstGeom prst="rect">
            <a:avLst/>
          </a:prstGeom>
        </p:spPr>
      </p:pic>
      <p:pic>
        <p:nvPicPr>
          <p:cNvPr id="913011" name="image 130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27506" y="2560193"/>
            <a:ext cx="1902841" cy="399288"/>
          </a:xfrm>
          <a:prstGeom prst="rect">
            <a:avLst/>
          </a:prstGeom>
        </p:spPr>
      </p:pic>
      <p:sp>
        <p:nvSpPr>
          <p:cNvPr id="13012" name="Object 13012"/>
          <p:cNvSpPr txBox="1"/>
          <p:nvPr/>
        </p:nvSpPr>
        <p:spPr>
          <a:xfrm>
            <a:off x="1137031" y="2569718"/>
            <a:ext cx="1866900" cy="3810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入湖</a:t>
            </a:r>
          </a:p>
        </p:txBody>
      </p:sp>
      <p:pic>
        <p:nvPicPr>
          <p:cNvPr id="913013" name="image 130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27506" y="1214755"/>
            <a:ext cx="1868043" cy="1207008"/>
          </a:xfrm>
          <a:prstGeom prst="rect">
            <a:avLst/>
          </a:prstGeom>
        </p:spPr>
      </p:pic>
      <p:sp>
        <p:nvSpPr>
          <p:cNvPr id="13014" name="Object 13014"/>
          <p:cNvSpPr txBox="1"/>
          <p:nvPr/>
        </p:nvSpPr>
        <p:spPr>
          <a:xfrm>
            <a:off x="1137031" y="1224280"/>
            <a:ext cx="1841500" cy="1206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795" b="0" i="0" dirty="0">
                <a:blipFill>
                  <a:blip r:embed="rId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01.</a:t>
            </a:r>
            <a:endParaRPr lang="zh-CN" altLang="en-US" sz="7795" b="0" i="0" dirty="0">
              <a:blipFill>
                <a:blip r:embed="rId9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3017" name="image 130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230114" y="2577338"/>
            <a:ext cx="1902841" cy="399288"/>
          </a:xfrm>
          <a:prstGeom prst="rect">
            <a:avLst/>
          </a:prstGeom>
        </p:spPr>
      </p:pic>
      <p:sp>
        <p:nvSpPr>
          <p:cNvPr id="13018" name="Object 13018"/>
          <p:cNvSpPr txBox="1"/>
          <p:nvPr/>
        </p:nvSpPr>
        <p:spPr>
          <a:xfrm>
            <a:off x="5239639" y="2586863"/>
            <a:ext cx="1866900" cy="3810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优化</a:t>
            </a:r>
            <a:endParaRPr lang="zh-CN" altLang="en-US" sz="16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3019" name="image 1301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139055" y="1231900"/>
            <a:ext cx="2028570" cy="1207008"/>
          </a:xfrm>
          <a:prstGeom prst="rect">
            <a:avLst/>
          </a:prstGeom>
        </p:spPr>
      </p:pic>
      <p:sp>
        <p:nvSpPr>
          <p:cNvPr id="13020" name="Object 13020"/>
          <p:cNvSpPr txBox="1"/>
          <p:nvPr/>
        </p:nvSpPr>
        <p:spPr>
          <a:xfrm>
            <a:off x="5148580" y="1241425"/>
            <a:ext cx="2006600" cy="1206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795" b="0" i="0" dirty="0">
                <a:blipFill>
                  <a:blip r:embed="rId11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02.</a:t>
            </a:r>
            <a:endParaRPr lang="zh-CN" altLang="en-US" sz="7795" b="0" i="0" dirty="0">
              <a:blipFill>
                <a:blip r:embed="rId11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3021" name="image 130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092570" y="3020441"/>
            <a:ext cx="2028570" cy="792480"/>
          </a:xfrm>
          <a:prstGeom prst="rect">
            <a:avLst/>
          </a:prstGeom>
        </p:spPr>
      </p:pic>
      <p:pic>
        <p:nvPicPr>
          <p:cNvPr id="913023" name="image 1302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968612" y="2541778"/>
            <a:ext cx="1902841" cy="399288"/>
          </a:xfrm>
          <a:prstGeom prst="rect">
            <a:avLst/>
          </a:prstGeom>
        </p:spPr>
      </p:pic>
      <p:sp>
        <p:nvSpPr>
          <p:cNvPr id="13024" name="Object 13024"/>
          <p:cNvSpPr txBox="1"/>
          <p:nvPr/>
        </p:nvSpPr>
        <p:spPr>
          <a:xfrm>
            <a:off x="8978137" y="2551303"/>
            <a:ext cx="1879600" cy="3937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快照管理</a:t>
            </a:r>
            <a:endParaRPr lang="zh-CN" altLang="en-US" sz="1755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3025" name="image 1302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888475" y="1196340"/>
            <a:ext cx="2028570" cy="1207008"/>
          </a:xfrm>
          <a:prstGeom prst="rect">
            <a:avLst/>
          </a:prstGeom>
        </p:spPr>
      </p:pic>
      <p:sp>
        <p:nvSpPr>
          <p:cNvPr id="13026" name="Object 13026"/>
          <p:cNvSpPr txBox="1"/>
          <p:nvPr/>
        </p:nvSpPr>
        <p:spPr>
          <a:xfrm>
            <a:off x="8898000" y="1205865"/>
            <a:ext cx="2006600" cy="1206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795" b="0" i="0" dirty="0">
                <a:blipFill>
                  <a:blip r:embed="rId11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03.</a:t>
            </a:r>
            <a:endParaRPr lang="zh-CN" altLang="en-US" sz="7795" b="0" i="0" dirty="0">
              <a:blipFill>
                <a:blip r:embed="rId11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071329-8AF1-5BA1-62F7-7EAAB7CE3703}"/>
              </a:ext>
            </a:extLst>
          </p:cNvPr>
          <p:cNvSpPr txBox="1"/>
          <p:nvPr/>
        </p:nvSpPr>
        <p:spPr>
          <a:xfrm>
            <a:off x="745265" y="469609"/>
            <a:ext cx="910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966"/>
            <a:r>
              <a:rPr lang="en-US" altLang="zh-CN" sz="28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DLC</a:t>
            </a:r>
            <a:r>
              <a:rPr lang="zh-CN" altLang="en-US" sz="28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技术支撑：基于社区增强</a:t>
            </a:r>
            <a:r>
              <a:rPr lang="en-US" altLang="zh-CN" sz="28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Iceberg</a:t>
            </a:r>
            <a:r>
              <a:rPr lang="zh-CN" altLang="en-US" sz="28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Microsoft YaHei Light" charset="-122"/>
                <a:sym typeface="+mn-lt"/>
              </a:rPr>
              <a:t>存算分离场景能力</a:t>
            </a:r>
            <a:endParaRPr lang="en-US" altLang="zh-CN" sz="2800" b="1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Microsoft YaHei Light" charset="-122"/>
              <a:sym typeface="+mn-lt"/>
            </a:endParaRPr>
          </a:p>
        </p:txBody>
      </p:sp>
      <p:sp>
        <p:nvSpPr>
          <p:cNvPr id="3" name="借助人工智能与大数据  更安全的互联网营销">
            <a:extLst>
              <a:ext uri="{FF2B5EF4-FFF2-40B4-BE49-F238E27FC236}">
                <a16:creationId xmlns:a16="http://schemas.microsoft.com/office/drawing/2014/main" id="{E0879CF7-0ECD-267C-421D-640FE065CB77}"/>
              </a:ext>
            </a:extLst>
          </p:cNvPr>
          <p:cNvSpPr txBox="1"/>
          <p:nvPr/>
        </p:nvSpPr>
        <p:spPr>
          <a:xfrm>
            <a:off x="467235" y="3476373"/>
            <a:ext cx="3223381" cy="2915909"/>
          </a:xfrm>
          <a:prstGeom prst="rect">
            <a:avLst/>
          </a:prstGeom>
          <a:ln w="12700">
            <a:miter lim="400000"/>
          </a:ln>
        </p:spPr>
        <p:txBody>
          <a:bodyPr wrap="square" lIns="25581" tIns="25582" rIns="25581" bIns="25582">
            <a:spAutoFit/>
          </a:bodyPr>
          <a:lstStyle>
            <a:lvl1pPr>
              <a:defRPr sz="2000">
                <a:solidFill>
                  <a:srgbClr val="00C8DC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257175" indent="-257175" defTabSz="685800" hangingPunct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增加上游数据同步限流</a:t>
            </a:r>
            <a:endParaRPr lang="en-US" altLang="zh-CN" sz="1800" kern="0" dirty="0">
              <a:solidFill>
                <a:schemeClr val="bg1"/>
              </a:solidFill>
              <a:ea typeface="FZLanTingHei-R-GBK" panose="02000000000000000000" pitchFamily="2" charset="-122"/>
            </a:endParaRPr>
          </a:p>
          <a:p>
            <a:pPr marL="257175" indent="-257175" defTabSz="685800" hangingPunct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基于</a:t>
            </a:r>
            <a:r>
              <a:rPr lang="en-US" altLang="zh-CN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Rocks DB</a:t>
            </a:r>
            <a:r>
              <a:rPr lang="zh-CN" altLang="en-US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实现</a:t>
            </a:r>
            <a:r>
              <a:rPr lang="en-US" altLang="zh-CN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Checkpoint</a:t>
            </a:r>
            <a:r>
              <a:rPr lang="zh-CN" altLang="en-US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内预分类与预聚合</a:t>
            </a:r>
            <a:endParaRPr lang="en-US" altLang="zh-CN" sz="1800" kern="0" dirty="0">
              <a:solidFill>
                <a:schemeClr val="bg1"/>
              </a:solidFill>
              <a:ea typeface="FZLanTingHei-R-GBK" panose="02000000000000000000" pitchFamily="2" charset="-122"/>
            </a:endParaRPr>
          </a:p>
          <a:p>
            <a:pPr marL="257175" indent="-257175" defTabSz="685800" hangingPunct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全量</a:t>
            </a:r>
            <a:r>
              <a:rPr lang="en-US" altLang="zh-CN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+</a:t>
            </a:r>
            <a:r>
              <a:rPr lang="zh-CN" altLang="en-US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增量分阶段入湖</a:t>
            </a:r>
            <a:endParaRPr lang="en-US" altLang="zh-CN" sz="1800" kern="0" dirty="0">
              <a:solidFill>
                <a:schemeClr val="bg1"/>
              </a:solidFill>
              <a:ea typeface="FZLanTingHei-R-GBK" panose="02000000000000000000" pitchFamily="2" charset="-122"/>
            </a:endParaRPr>
          </a:p>
          <a:p>
            <a:pPr marL="257175" indent="-257175" defTabSz="685800" hangingPunct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整库同步，一键建表</a:t>
            </a:r>
            <a:endParaRPr lang="en-US" altLang="zh-CN" sz="1800" kern="0" dirty="0">
              <a:solidFill>
                <a:schemeClr val="bg1"/>
              </a:solidFill>
              <a:ea typeface="FZLanTingHei-R-GBK" panose="02000000000000000000" pitchFamily="2" charset="-122"/>
            </a:endParaRPr>
          </a:p>
          <a:p>
            <a:pPr marL="257175" indent="-257175" defTabSz="685800" hangingPunct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存算分离场景并发关闭</a:t>
            </a:r>
            <a:r>
              <a:rPr lang="en-US" altLang="zh-CN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Writer</a:t>
            </a:r>
            <a:r>
              <a:rPr lang="zh-CN" altLang="en-US" sz="1800" kern="0" dirty="0">
                <a:solidFill>
                  <a:schemeClr val="bg1"/>
                </a:solidFill>
                <a:ea typeface="FZLanTingHei-R-GBK" panose="02000000000000000000" pitchFamily="2" charset="-122"/>
              </a:rPr>
              <a:t>句柄</a:t>
            </a:r>
          </a:p>
        </p:txBody>
      </p:sp>
      <p:sp>
        <p:nvSpPr>
          <p:cNvPr id="5" name="借助人工智能与大数据  更安全的互联网营销">
            <a:extLst>
              <a:ext uri="{FF2B5EF4-FFF2-40B4-BE49-F238E27FC236}">
                <a16:creationId xmlns:a16="http://schemas.microsoft.com/office/drawing/2014/main" id="{01C30AA8-89DD-0B8A-D9C2-B442CEB9F648}"/>
              </a:ext>
            </a:extLst>
          </p:cNvPr>
          <p:cNvSpPr txBox="1"/>
          <p:nvPr/>
        </p:nvSpPr>
        <p:spPr>
          <a:xfrm>
            <a:off x="4023444" y="3429000"/>
            <a:ext cx="4017657" cy="2911229"/>
          </a:xfrm>
          <a:prstGeom prst="rect">
            <a:avLst/>
          </a:prstGeom>
          <a:ln w="12700">
            <a:miter lim="400000"/>
          </a:ln>
        </p:spPr>
        <p:txBody>
          <a:bodyPr wrap="square" lIns="25581" tIns="25582" rIns="25581" bIns="25582">
            <a:spAutoFit/>
          </a:bodyPr>
          <a:lstStyle>
            <a:lvl1pPr>
              <a:defRPr sz="2000">
                <a:solidFill>
                  <a:srgbClr val="00C8DC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257175" indent="-257175" defTabSz="685800" hangingPunct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增加</a:t>
            </a:r>
            <a:r>
              <a:rPr lang="en-US" altLang="zh-CN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bloom filter</a:t>
            </a: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过滤</a:t>
            </a:r>
            <a:r>
              <a:rPr lang="en-US" altLang="zh-CN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deletes</a:t>
            </a: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文件，提升合并效率约</a:t>
            </a:r>
            <a:r>
              <a:rPr lang="en-US" altLang="zh-CN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40%</a:t>
            </a:r>
          </a:p>
          <a:p>
            <a:pPr marL="257175" indent="-257175" defTabSz="685800" hangingPunct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按照</a:t>
            </a:r>
            <a:r>
              <a:rPr lang="en-US" altLang="zh-CN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equality</a:t>
            </a: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deletes</a:t>
            </a: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数量调度分配任务</a:t>
            </a:r>
            <a:endParaRPr lang="en-US" altLang="zh-CN" sz="1800" kern="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marL="257175" indent="-257175" defTabSz="685800" hangingPunct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优化小文件合并存算分离场景在多分区场景退化为单个</a:t>
            </a:r>
            <a:r>
              <a:rPr lang="en-US" altLang="zh-CN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/</a:t>
            </a: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少量任务提交事务</a:t>
            </a:r>
            <a:endParaRPr lang="zh-CN" altLang="en-US" sz="1800" dirty="0">
              <a:solidFill>
                <a:schemeClr val="bg1"/>
              </a:solidFill>
              <a:latin typeface="FZLanTingHeiS-R-GB" panose="02000500000000000000" pitchFamily="2" charset="-122"/>
              <a:ea typeface="FZLanTingHeiS-R-GB" panose="02000500000000000000" pitchFamily="2" charset="-122"/>
            </a:endParaRPr>
          </a:p>
        </p:txBody>
      </p:sp>
      <p:sp>
        <p:nvSpPr>
          <p:cNvPr id="6" name="借助人工智能与大数据  更安全的互联网营销">
            <a:extLst>
              <a:ext uri="{FF2B5EF4-FFF2-40B4-BE49-F238E27FC236}">
                <a16:creationId xmlns:a16="http://schemas.microsoft.com/office/drawing/2014/main" id="{FC867FD2-D806-E1A8-6779-3A8C48C64D4F}"/>
              </a:ext>
            </a:extLst>
          </p:cNvPr>
          <p:cNvSpPr txBox="1"/>
          <p:nvPr/>
        </p:nvSpPr>
        <p:spPr>
          <a:xfrm>
            <a:off x="8373930" y="3410714"/>
            <a:ext cx="2962288" cy="2080232"/>
          </a:xfrm>
          <a:prstGeom prst="rect">
            <a:avLst/>
          </a:prstGeom>
          <a:ln w="12700">
            <a:miter lim="400000"/>
          </a:ln>
        </p:spPr>
        <p:txBody>
          <a:bodyPr wrap="square" lIns="25581" tIns="25582" rIns="25581" bIns="25582">
            <a:spAutoFit/>
          </a:bodyPr>
          <a:lstStyle>
            <a:lvl1pPr>
              <a:defRPr sz="2000">
                <a:solidFill>
                  <a:srgbClr val="00C8DC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257175" indent="-257175" defTabSz="685800" hangingPunct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优化移除孤儿文件</a:t>
            </a:r>
            <a:r>
              <a:rPr lang="en-US" altLang="zh-CN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/</a:t>
            </a: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快照过期输出结果</a:t>
            </a:r>
            <a:endParaRPr lang="en-US" altLang="zh-CN" sz="1800" kern="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marL="257175" indent="-257175" defTabSz="685800" hangingPunct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优化移除孤儿文件</a:t>
            </a:r>
            <a:r>
              <a:rPr lang="en-US" altLang="zh-CN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/</a:t>
            </a:r>
            <a:r>
              <a:rPr lang="zh-CN" altLang="en-US" sz="1800" kern="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快照过期分布式执行</a:t>
            </a:r>
            <a:endParaRPr lang="en-US" altLang="zh-CN" sz="1800" kern="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marL="257175" indent="-257175" defTabSz="685800" hangingPunct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Drop table</a:t>
            </a:r>
            <a:r>
              <a:rPr lang="zh-CN" altLang="en-US" sz="1800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数据异步删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857"/>
  <p:tag name="KSO_WM_UNIT_TYPE" val="l_h_f"/>
  <p:tag name="KSO_WM_UNIT_INDEX" val="1_1_1"/>
  <p:tag name="KSO_WM_UNIT_LAYERLEVEL" val="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l1-1"/>
  <p:tag name="KSO_WM_UNIT_ID" val="diagram20169857_1*l_h_f*1_1_1"/>
  <p:tag name="KSO_WM_UNIT_SHADOW_SCHEMECOLOR_INDEX" val="16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857"/>
  <p:tag name="KSO_WM_UNIT_TYPE" val="l_h_f"/>
  <p:tag name="KSO_WM_UNIT_INDEX" val="1_1_1"/>
  <p:tag name="KSO_WM_UNIT_LAYERLEVEL" val="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l1-1"/>
  <p:tag name="KSO_WM_UNIT_ID" val="diagram20169857_1*l_h_f*1_1_1"/>
  <p:tag name="KSO_WM_UNIT_SHADOW_SCHEMECOLOR_INDEX" val="16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857"/>
  <p:tag name="KSO_WM_UNIT_TYPE" val="l_h_f"/>
  <p:tag name="KSO_WM_UNIT_INDEX" val="1_1_1"/>
  <p:tag name="KSO_WM_UNIT_LAYERLEVEL" val="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l1-1"/>
  <p:tag name="KSO_WM_UNIT_ID" val="diagram20169857_1*l_h_f*1_1_1"/>
  <p:tag name="KSO_WM_UNIT_SHADOW_SCHEMECOLOR_INDEX" val="16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857"/>
  <p:tag name="KSO_WM_UNIT_TYPE" val="l_h_f"/>
  <p:tag name="KSO_WM_UNIT_INDEX" val="1_1_1"/>
  <p:tag name="KSO_WM_UNIT_LAYERLEVEL" val="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40"/>
  <p:tag name="KSO_WM_DIAGRAM_GROUP_CODE" val="l1-1"/>
  <p:tag name="KSO_WM_UNIT_ID" val="diagram20169857_1*l_h_f*1_1_1"/>
  <p:tag name="KSO_WM_UNIT_SHADOW_SCHEMECOLOR_INDEX" val="16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2002</Words>
  <Application>Microsoft Office PowerPoint</Application>
  <PresentationFormat>宽屏</PresentationFormat>
  <Paragraphs>332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FZLanTingHeiS-R-GB</vt:lpstr>
      <vt:lpstr>Helvetica</vt:lpstr>
      <vt:lpstr>PingFang SC Regular</vt:lpstr>
      <vt:lpstr>Wingdings</vt:lpstr>
      <vt:lpstr>Alibaba PuHuiTi Heavy</vt:lpstr>
      <vt:lpstr>FZLanTingHei-R-GBK</vt:lpstr>
      <vt:lpstr>Calibri</vt:lpstr>
      <vt:lpstr>微软雅黑</vt:lpstr>
      <vt:lpstr>腾讯体 W7</vt:lpstr>
      <vt:lpstr>TencentSans W7</vt:lpstr>
      <vt:lpstr>OPPOSans-B</vt:lpstr>
      <vt:lpstr>腾讯体 W3</vt:lpstr>
      <vt:lpstr>Arial</vt:lpstr>
      <vt:lpstr>微软雅黑</vt:lpstr>
      <vt:lpstr>阿里巴巴普惠体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roysliu(刘意)</cp:lastModifiedBy>
  <cp:revision>25</cp:revision>
  <dcterms:created xsi:type="dcterms:W3CDTF">2023-12-13T09:23:38Z</dcterms:created>
  <dcterms:modified xsi:type="dcterms:W3CDTF">2023-12-25T12:40:36Z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B4C9A20D14B9370FA575796579F50CC3_43</vt:lpwstr>
  </property>
  <property fmtid="{D5CDD505-2E9C-101B-9397-08002B2CF9AE}" pid="3" name="KSOProductBuildVer">
    <vt:lpwstr>2052-5.5.1.7991</vt:lpwstr>
  </property>
</Properties>
</file>